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651" r:id="rId2"/>
  </p:sldMasterIdLst>
  <p:notesMasterIdLst>
    <p:notesMasterId r:id="rId17"/>
  </p:notesMasterIdLst>
  <p:handoutMasterIdLst>
    <p:handoutMasterId r:id="rId18"/>
  </p:handoutMasterIdLst>
  <p:sldIdLst>
    <p:sldId id="256" r:id="rId3"/>
    <p:sldId id="299" r:id="rId4"/>
    <p:sldId id="313" r:id="rId5"/>
    <p:sldId id="303" r:id="rId6"/>
    <p:sldId id="304" r:id="rId7"/>
    <p:sldId id="317" r:id="rId8"/>
    <p:sldId id="318" r:id="rId9"/>
    <p:sldId id="323" r:id="rId10"/>
    <p:sldId id="321" r:id="rId11"/>
    <p:sldId id="315" r:id="rId12"/>
    <p:sldId id="322" r:id="rId13"/>
    <p:sldId id="311" r:id="rId14"/>
    <p:sldId id="309" r:id="rId15"/>
    <p:sldId id="258" r:id="rId1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8F8F8"/>
    <a:srgbClr val="000000"/>
    <a:srgbClr val="3C5B19"/>
    <a:srgbClr val="FFCC66"/>
    <a:srgbClr val="4D4D4D"/>
    <a:srgbClr val="FFFF99"/>
    <a:srgbClr val="BFBFBF"/>
    <a:srgbClr val="FCD78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6" autoAdjust="0"/>
    <p:restoredTop sz="55407" autoAdjust="0"/>
  </p:normalViewPr>
  <p:slideViewPr>
    <p:cSldViewPr snapToGrid="0">
      <p:cViewPr>
        <p:scale>
          <a:sx n="69" d="100"/>
          <a:sy n="69" d="100"/>
        </p:scale>
        <p:origin x="-1350" y="-78"/>
      </p:cViewPr>
      <p:guideLst>
        <p:guide orient="horz" pos="462"/>
        <p:guide pos="2855"/>
        <p:guide pos="157"/>
      </p:guideLst>
    </p:cSldViewPr>
  </p:slideViewPr>
  <p:outlineViewPr>
    <p:cViewPr>
      <p:scale>
        <a:sx n="33" d="100"/>
        <a:sy n="33" d="100"/>
      </p:scale>
      <p:origin x="0" y="3456"/>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3" d="100"/>
          <a:sy n="73" d="100"/>
        </p:scale>
        <p:origin x="-2172" y="-114"/>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cs typeface="+mn-cs"/>
              </a:defRPr>
            </a:lvl1pPr>
          </a:lstStyle>
          <a:p>
            <a:pPr>
              <a:defRPr/>
            </a:pPr>
            <a:fld id="{D3A4A45B-F9F3-4127-A616-4652132FB36A}" type="datetimeFigureOut">
              <a:rPr lang="en-US"/>
              <a:pPr>
                <a:defRPr/>
              </a:pPr>
              <a:t>10/31/2011</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cs typeface="+mn-cs"/>
              </a:defRPr>
            </a:lvl1pPr>
          </a:lstStyle>
          <a:p>
            <a:pPr>
              <a:defRPr/>
            </a:pPr>
            <a:fld id="{B8CB6080-2897-4555-B0CF-66C68B2849C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a:defRPr sz="1200">
                <a:cs typeface="+mn-cs"/>
              </a:defRPr>
            </a:lvl1pPr>
          </a:lstStyle>
          <a:p>
            <a:pPr>
              <a:defRPr/>
            </a:pPr>
            <a:endParaRPr lang="en-US"/>
          </a:p>
        </p:txBody>
      </p:sp>
      <p:sp>
        <p:nvSpPr>
          <p:cNvPr id="10243"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a:defRPr sz="120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a:defRPr sz="1200">
                <a:cs typeface="+mn-cs"/>
              </a:defRPr>
            </a:lvl1pPr>
          </a:lstStyle>
          <a:p>
            <a:pPr>
              <a:defRPr/>
            </a:pPr>
            <a:fld id="{670C2977-ECF7-4967-BEB7-A1ACC5E308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5425" indent="-225425" algn="l" rtl="0" eaLnBrk="0" fontAlgn="base" hangingPunct="0">
      <a:spcBef>
        <a:spcPts val="1200"/>
      </a:spcBef>
      <a:spcAft>
        <a:spcPct val="0"/>
      </a:spcAft>
      <a:buFont typeface="Wingdings" pitchFamily="2" charset="2"/>
      <a:buChar char="§"/>
      <a:defRPr sz="1400" kern="1200">
        <a:solidFill>
          <a:schemeClr val="tx1"/>
        </a:solidFill>
        <a:latin typeface="Comic Sans MS" pitchFamily="66" charset="0"/>
        <a:ea typeface="+mn-ea"/>
        <a:cs typeface="+mn-cs"/>
      </a:defRPr>
    </a:lvl1pPr>
    <a:lvl2pPr marL="465138" indent="-233363" algn="l" rtl="0" eaLnBrk="0" fontAlgn="base" hangingPunct="0">
      <a:spcBef>
        <a:spcPts val="1200"/>
      </a:spcBef>
      <a:spcAft>
        <a:spcPct val="0"/>
      </a:spcAft>
      <a:buFont typeface="Wingdings" pitchFamily="2" charset="2"/>
      <a:buChar char="§"/>
      <a:defRPr sz="1400" kern="1200">
        <a:solidFill>
          <a:schemeClr val="tx1"/>
        </a:solidFill>
        <a:latin typeface="Comic Sans MS" pitchFamily="66" charset="0"/>
        <a:ea typeface="+mn-ea"/>
        <a:cs typeface="+mn-cs"/>
      </a:defRPr>
    </a:lvl2pPr>
    <a:lvl3pPr marL="688975" indent="-223838" algn="l" rtl="0" eaLnBrk="0" fontAlgn="base" hangingPunct="0">
      <a:spcBef>
        <a:spcPts val="1200"/>
      </a:spcBef>
      <a:spcAft>
        <a:spcPct val="0"/>
      </a:spcAft>
      <a:buFont typeface="Wingdings" pitchFamily="2" charset="2"/>
      <a:buChar char="§"/>
      <a:defRPr sz="1400" kern="1200">
        <a:solidFill>
          <a:schemeClr val="tx1"/>
        </a:solidFill>
        <a:latin typeface="Comic Sans MS" pitchFamily="66" charset="0"/>
        <a:ea typeface="+mn-ea"/>
        <a:cs typeface="+mn-cs"/>
      </a:defRPr>
    </a:lvl3pPr>
    <a:lvl4pPr marL="974725" indent="-233363" algn="l" rtl="0" eaLnBrk="0" fontAlgn="base" hangingPunct="0">
      <a:spcBef>
        <a:spcPts val="1200"/>
      </a:spcBef>
      <a:spcAft>
        <a:spcPct val="0"/>
      </a:spcAft>
      <a:buFont typeface="Wingdings" pitchFamily="2" charset="2"/>
      <a:buChar char="§"/>
      <a:defRPr sz="1400" kern="1200">
        <a:solidFill>
          <a:schemeClr val="tx1"/>
        </a:solidFill>
        <a:latin typeface="Comic Sans MS" pitchFamily="66" charset="0"/>
        <a:ea typeface="+mn-ea"/>
        <a:cs typeface="+mn-cs"/>
      </a:defRPr>
    </a:lvl4pPr>
    <a:lvl5pPr marL="1198563" indent="-223838" algn="l" rtl="0" eaLnBrk="0" fontAlgn="base" hangingPunct="0">
      <a:spcBef>
        <a:spcPts val="1200"/>
      </a:spcBef>
      <a:spcAft>
        <a:spcPct val="0"/>
      </a:spcAft>
      <a:buFont typeface="Wingdings" pitchFamily="2" charset="2"/>
      <a:buChar char="§"/>
      <a:defRPr sz="14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40" name="Slide Number Placeholder 3"/>
          <p:cNvSpPr>
            <a:spLocks noGrp="1"/>
          </p:cNvSpPr>
          <p:nvPr>
            <p:ph type="sldNum" sz="quarter" idx="5"/>
          </p:nvPr>
        </p:nvSpPr>
        <p:spPr/>
        <p:txBody>
          <a:bodyPr/>
          <a:lstStyle/>
          <a:p>
            <a:pPr>
              <a:defRPr/>
            </a:pPr>
            <a:fld id="{AD590C41-6E95-4E57-8593-C2FD81DBFCD9}" type="slidenum">
              <a:rPr lang="en-US" smtClean="0"/>
              <a:pPr>
                <a:defRPr/>
              </a:pPr>
              <a:t>1</a:t>
            </a:fld>
            <a:endParaRPr lang="en-US" smtClean="0"/>
          </a:p>
        </p:txBody>
      </p:sp>
      <p:sp>
        <p:nvSpPr>
          <p:cNvPr id="5" name="Notes Placeholder 6"/>
          <p:cNvSpPr>
            <a:spLocks noGrp="1"/>
          </p:cNvSpPr>
          <p:nvPr>
            <p:ph type="body" sz="quarter" idx="10"/>
          </p:nvPr>
        </p:nvSpPr>
        <p:spPr/>
        <p:txBody>
          <a:bodyPr>
            <a:normAutofit/>
          </a:bodyPr>
          <a:lstStyle/>
          <a:p>
            <a:endParaRPr lang="en-US" b="1" dirty="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70C2977-ECF7-4967-BEB7-A1ACC5E3083E}" type="slidenum">
              <a:rPr lang="en-US" smtClean="0"/>
              <a:pPr>
                <a:defRPr/>
              </a:pPr>
              <a:t>10</a:t>
            </a:fld>
            <a:endParaRPr lang="en-US"/>
          </a:p>
        </p:txBody>
      </p:sp>
      <p:sp>
        <p:nvSpPr>
          <p:cNvPr id="5" name="Notes Placeholder 2"/>
          <p:cNvSpPr>
            <a:spLocks noGrp="1"/>
          </p:cNvSpPr>
          <p:nvPr>
            <p:ph type="body" idx="1"/>
          </p:nvPr>
        </p:nvSpPr>
        <p:spPr/>
        <p:txBody>
          <a:bodyPr>
            <a:normAutofit fontScale="77500" lnSpcReduction="20000"/>
          </a:bodyPr>
          <a:lstStyle/>
          <a:p>
            <a:r>
              <a:rPr lang="en-US" dirty="0" smtClean="0">
                <a:solidFill>
                  <a:srgbClr val="0000FF"/>
                </a:solidFill>
              </a:rPr>
              <a:t>The DNI envisions “a globally networked and integrated intelligence enterprise” and established guidance to certify Collaboration Nodes to help accomplish this vision</a:t>
            </a:r>
          </a:p>
          <a:p>
            <a:r>
              <a:rPr lang="en-US" dirty="0" smtClean="0">
                <a:solidFill>
                  <a:srgbClr val="0000FF"/>
                </a:solidFill>
              </a:rPr>
              <a:t>The NRO works with multiple agencies to operate three certified Joint Collaboration Cells at Aerospace Data Facilities-Colorado, East and Southwest</a:t>
            </a:r>
          </a:p>
          <a:p>
            <a:r>
              <a:rPr lang="en-US" dirty="0" smtClean="0">
                <a:solidFill>
                  <a:srgbClr val="0000FF"/>
                </a:solidFill>
              </a:rPr>
              <a:t>The primary goal of Joint Collaboration Operations is to put relevant intelligence into the hands of those who need it most, the Intelligence Community and the </a:t>
            </a:r>
            <a:r>
              <a:rPr lang="en-US" dirty="0" err="1" smtClean="0">
                <a:solidFill>
                  <a:srgbClr val="0000FF"/>
                </a:solidFill>
              </a:rPr>
              <a:t>warfighter</a:t>
            </a:r>
            <a:r>
              <a:rPr lang="en-US" dirty="0" smtClean="0">
                <a:solidFill>
                  <a:srgbClr val="0000FF"/>
                </a:solidFill>
              </a:rPr>
              <a:t>, when they need it most, 24/7/365</a:t>
            </a:r>
          </a:p>
          <a:p>
            <a:pPr lvl="1"/>
            <a:r>
              <a:rPr lang="en-US" dirty="0" smtClean="0">
                <a:solidFill>
                  <a:srgbClr val="0000FF"/>
                </a:solidFill>
              </a:rPr>
              <a:t>Today, 95% of the NRO’s GEOINT products and 90% of our SIGINT products are classified SECRET collateral, but less than 5% of our Soldiers have direct access to those products</a:t>
            </a:r>
          </a:p>
          <a:p>
            <a:r>
              <a:rPr lang="en-US" dirty="0" smtClean="0">
                <a:solidFill>
                  <a:srgbClr val="0000FF"/>
                </a:solidFill>
              </a:rPr>
              <a:t>These collaboration cells have proven to be invaluable:  </a:t>
            </a:r>
          </a:p>
          <a:p>
            <a:pPr lvl="1"/>
            <a:r>
              <a:rPr lang="en-US" dirty="0" smtClean="0">
                <a:solidFill>
                  <a:srgbClr val="0000FF"/>
                </a:solidFill>
              </a:rPr>
              <a:t>Within minutes of a downed helicopter in Afghanistan, the JCC provided situational awareness data to the bandwidth constrained soldiers and it was used for a successful recovery mission </a:t>
            </a:r>
          </a:p>
          <a:p>
            <a:pPr lvl="1"/>
            <a:r>
              <a:rPr lang="en-US" dirty="0" smtClean="0">
                <a:solidFill>
                  <a:srgbClr val="0000FF"/>
                </a:solidFill>
              </a:rPr>
              <a:t>The NRO’s JCC’s have also been able to enhance commercial imagery products for disaster support to include during the oil spill in the Gulf and Haiti’s earthquake </a:t>
            </a:r>
          </a:p>
          <a:p>
            <a:r>
              <a:rPr lang="en-US" dirty="0" smtClean="0">
                <a:solidFill>
                  <a:srgbClr val="0000FF"/>
                </a:solidFill>
              </a:rPr>
              <a:t>Another important part of an integrated intelligence enterprise is providing multi-intelligence products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70C2977-ECF7-4967-BEB7-A1ACC5E3083E}" type="slidenum">
              <a:rPr lang="en-US" smtClean="0"/>
              <a:pPr>
                <a:defRPr/>
              </a:pPr>
              <a:t>11</a:t>
            </a:fld>
            <a:endParaRPr lang="en-US"/>
          </a:p>
        </p:txBody>
      </p:sp>
      <p:sp>
        <p:nvSpPr>
          <p:cNvPr id="5" name="Notes Placeholder 2"/>
          <p:cNvSpPr>
            <a:spLocks noGrp="1"/>
          </p:cNvSpPr>
          <p:nvPr>
            <p:ph type="body" idx="1"/>
          </p:nvPr>
        </p:nvSpPr>
        <p:spPr/>
        <p:txBody>
          <a:bodyPr>
            <a:normAutofit fontScale="92500" lnSpcReduction="20000"/>
          </a:bodyPr>
          <a:lstStyle/>
          <a:p>
            <a:r>
              <a:rPr lang="en-US" dirty="0" smtClean="0">
                <a:solidFill>
                  <a:srgbClr val="0000FF"/>
                </a:solidFill>
              </a:rPr>
              <a:t>Fusion is the core of the FADE Mission.  Operational since 2007, FADE is focused on developing new tools and methodologies for visualizing large volumes of data in time and space to detect changes – which characterize “patterns of life”</a:t>
            </a:r>
          </a:p>
          <a:p>
            <a:pPr lvl="1"/>
            <a:r>
              <a:rPr lang="en-US" dirty="0" smtClean="0">
                <a:solidFill>
                  <a:srgbClr val="0000FF"/>
                </a:solidFill>
              </a:rPr>
              <a:t>These patterns of life can then be used for a variety of purposes to include mission planning and battlefield forensics</a:t>
            </a:r>
          </a:p>
          <a:p>
            <a:r>
              <a:rPr lang="en-US" dirty="0" smtClean="0">
                <a:solidFill>
                  <a:srgbClr val="0000FF"/>
                </a:solidFill>
              </a:rPr>
              <a:t>One of the primary tools used by FADE is the Multi-Intelligence Spatial Temporal </a:t>
            </a:r>
            <a:r>
              <a:rPr lang="en-US" dirty="0" err="1" smtClean="0">
                <a:solidFill>
                  <a:srgbClr val="0000FF"/>
                </a:solidFill>
              </a:rPr>
              <a:t>Toolsuite</a:t>
            </a:r>
            <a:r>
              <a:rPr lang="en-US" dirty="0" smtClean="0">
                <a:solidFill>
                  <a:srgbClr val="0000FF"/>
                </a:solidFill>
              </a:rPr>
              <a:t> or MIST</a:t>
            </a:r>
          </a:p>
          <a:p>
            <a:pPr lvl="1"/>
            <a:r>
              <a:rPr lang="en-US" dirty="0" smtClean="0">
                <a:solidFill>
                  <a:srgbClr val="0000FF"/>
                </a:solidFill>
              </a:rPr>
              <a:t>About five years ago, an analyst was quickly flipping through a series of </a:t>
            </a:r>
            <a:r>
              <a:rPr lang="en-US" dirty="0" err="1" smtClean="0">
                <a:solidFill>
                  <a:srgbClr val="0000FF"/>
                </a:solidFill>
              </a:rPr>
              <a:t>Powerpoint</a:t>
            </a:r>
            <a:r>
              <a:rPr lang="en-US" dirty="0" smtClean="0">
                <a:solidFill>
                  <a:srgbClr val="0000FF"/>
                </a:solidFill>
              </a:rPr>
              <a:t> slides that contained data from multiple sources, over several days and within a specific area of interest.  He discovered that when the data set was in motion he was able to detect unusual communication patterns</a:t>
            </a:r>
          </a:p>
          <a:p>
            <a:pPr lvl="1"/>
            <a:r>
              <a:rPr lang="en-US" dirty="0" smtClean="0">
                <a:solidFill>
                  <a:srgbClr val="0000FF"/>
                </a:solidFill>
              </a:rPr>
              <a:t>MIST automates this entire process and readily displays it.  These products are then made available to </a:t>
            </a:r>
            <a:r>
              <a:rPr lang="en-US" dirty="0" err="1" smtClean="0">
                <a:solidFill>
                  <a:srgbClr val="0000FF"/>
                </a:solidFill>
              </a:rPr>
              <a:t>warfighters</a:t>
            </a:r>
            <a:r>
              <a:rPr lang="en-US" dirty="0" smtClean="0">
                <a:solidFill>
                  <a:srgbClr val="0000FF"/>
                </a:solidFill>
              </a:rPr>
              <a:t> and others</a:t>
            </a:r>
          </a:p>
          <a:p>
            <a:r>
              <a:rPr lang="en-US" dirty="0" smtClean="0">
                <a:solidFill>
                  <a:srgbClr val="0000FF"/>
                </a:solidFill>
              </a:rPr>
              <a:t>FADE  is used by the Intelligence Community, Department of Defense, and the Department of Homeland Security as an integral part of intelligence cells</a:t>
            </a:r>
          </a:p>
          <a:p>
            <a:pPr>
              <a:buNone/>
            </a:pPr>
            <a:endParaRPr lang="en-US" dirty="0" smtClean="0">
              <a:solidFill>
                <a:srgbClr val="0000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70C2977-ECF7-4967-BEB7-A1ACC5E3083E}" type="slidenum">
              <a:rPr lang="en-US" smtClean="0"/>
              <a:pPr>
                <a:defRPr/>
              </a:pPr>
              <a:t>12</a:t>
            </a:fld>
            <a:endParaRPr lang="en-US"/>
          </a:p>
        </p:txBody>
      </p:sp>
      <p:sp>
        <p:nvSpPr>
          <p:cNvPr id="5" name="Notes Placeholder 2"/>
          <p:cNvSpPr>
            <a:spLocks noGrp="1"/>
          </p:cNvSpPr>
          <p:nvPr>
            <p:ph type="body" idx="1"/>
          </p:nvPr>
        </p:nvSpPr>
        <p:spPr/>
        <p:txBody>
          <a:bodyPr>
            <a:normAutofit fontScale="77500" lnSpcReduction="20000"/>
          </a:bodyPr>
          <a:lstStyle/>
          <a:p>
            <a:r>
              <a:rPr lang="en-US" dirty="0" smtClean="0">
                <a:solidFill>
                  <a:srgbClr val="0000FF"/>
                </a:solidFill>
              </a:rPr>
              <a:t>In response to multiple Combatant Command intelligence requirements, the NRO is developing a new fusion product named the Advanced, Multi-Intelligence Integration Tool (AMIT)</a:t>
            </a:r>
          </a:p>
          <a:p>
            <a:r>
              <a:rPr lang="en-US" dirty="0" smtClean="0">
                <a:solidFill>
                  <a:srgbClr val="0000FF"/>
                </a:solidFill>
              </a:rPr>
              <a:t>AMIT will allow users the ability to quickly integrate, evaluate and interpret enhanced information in order to better understand the  operational environment in a tactically relevant format and timeframe</a:t>
            </a:r>
          </a:p>
          <a:p>
            <a:r>
              <a:rPr lang="en-US" dirty="0" smtClean="0">
                <a:solidFill>
                  <a:srgbClr val="0000FF"/>
                </a:solidFill>
              </a:rPr>
              <a:t>In coordination with DIA, NGA and NSA, AMIT will use Open Source Intelligence, Geospatial Intelligence, Signals Intelligence and other metadata sources</a:t>
            </a:r>
          </a:p>
          <a:p>
            <a:pPr lvl="1"/>
            <a:r>
              <a:rPr lang="en-US" dirty="0" smtClean="0">
                <a:solidFill>
                  <a:srgbClr val="0000FF"/>
                </a:solidFill>
              </a:rPr>
              <a:t>AMIT will move the metadata across multiple security domains and then normalize it so it is searchable</a:t>
            </a:r>
          </a:p>
          <a:p>
            <a:pPr lvl="1"/>
            <a:r>
              <a:rPr lang="en-US" dirty="0" smtClean="0">
                <a:solidFill>
                  <a:srgbClr val="0000FF"/>
                </a:solidFill>
              </a:rPr>
              <a:t>Moving the metadata across security domains will significantly improve Multi-Intelligence access and situational awareness for disadvantaged users</a:t>
            </a:r>
          </a:p>
          <a:p>
            <a:pPr lvl="1"/>
            <a:r>
              <a:rPr lang="en-US" dirty="0" smtClean="0">
                <a:solidFill>
                  <a:srgbClr val="0000FF"/>
                </a:solidFill>
              </a:rPr>
              <a:t>AMIT is scheduled for an operational readiness demonstration in February 2012, followed by deployment to analysts in July.  The eventual goal is to use AMIT for quick situational awareness for forces in the field. </a:t>
            </a:r>
          </a:p>
          <a:p>
            <a:r>
              <a:rPr lang="en-US" dirty="0" smtClean="0">
                <a:solidFill>
                  <a:srgbClr val="0000FF"/>
                </a:solidFill>
              </a:rPr>
              <a:t>In order to continue to develop products and services to be more collaborative and in order to respond to a rapidly evolving and increasingly difficult target environment and more sophisticated adversaries, the NRO is also re-shaping its future mission architecture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70C2977-ECF7-4967-BEB7-A1ACC5E3083E}" type="slidenum">
              <a:rPr lang="en-US" smtClean="0"/>
              <a:pPr>
                <a:defRPr/>
              </a:pPr>
              <a:t>13</a:t>
            </a:fld>
            <a:endParaRPr lang="en-US"/>
          </a:p>
        </p:txBody>
      </p:sp>
      <p:sp>
        <p:nvSpPr>
          <p:cNvPr id="5" name="Notes Placeholder 2"/>
          <p:cNvSpPr>
            <a:spLocks noGrp="1"/>
          </p:cNvSpPr>
          <p:nvPr>
            <p:ph type="body" idx="1"/>
          </p:nvPr>
        </p:nvSpPr>
        <p:spPr/>
        <p:txBody>
          <a:bodyPr>
            <a:normAutofit fontScale="70000" lnSpcReduction="20000"/>
          </a:bodyPr>
          <a:lstStyle/>
          <a:p>
            <a:r>
              <a:rPr lang="en-US" dirty="0" smtClean="0">
                <a:solidFill>
                  <a:srgbClr val="0000FF"/>
                </a:solidFill>
              </a:rPr>
              <a:t>The NRO’s future mission architecture has to be capable of:</a:t>
            </a:r>
          </a:p>
          <a:p>
            <a:pPr lvl="1"/>
            <a:r>
              <a:rPr lang="en-US" dirty="0" smtClean="0">
                <a:solidFill>
                  <a:srgbClr val="0000FF"/>
                </a:solidFill>
              </a:rPr>
              <a:t>Responding dynamically to changes in the operating environment, new technologies and applications, and changing mission needs of NRO customers</a:t>
            </a:r>
          </a:p>
          <a:p>
            <a:pPr lvl="1"/>
            <a:r>
              <a:rPr lang="en-US" dirty="0" smtClean="0">
                <a:solidFill>
                  <a:srgbClr val="0000FF"/>
                </a:solidFill>
              </a:rPr>
              <a:t>Integrating ISR capabilities at the enterprise level to facilitate coordination between diverse intelligence sources</a:t>
            </a:r>
          </a:p>
          <a:p>
            <a:pPr lvl="1"/>
            <a:r>
              <a:rPr lang="en-US" dirty="0" smtClean="0">
                <a:solidFill>
                  <a:srgbClr val="0000FF"/>
                </a:solidFill>
              </a:rPr>
              <a:t>Leveraging collaboration and integration efforts with our mission partners, the IC and the </a:t>
            </a:r>
            <a:r>
              <a:rPr lang="en-US" dirty="0" err="1" smtClean="0">
                <a:solidFill>
                  <a:srgbClr val="0000FF"/>
                </a:solidFill>
              </a:rPr>
              <a:t>DoD</a:t>
            </a:r>
            <a:r>
              <a:rPr lang="en-US" dirty="0" smtClean="0">
                <a:solidFill>
                  <a:srgbClr val="0000FF"/>
                </a:solidFill>
              </a:rPr>
              <a:t>, and</a:t>
            </a:r>
          </a:p>
          <a:p>
            <a:pPr lvl="1"/>
            <a:r>
              <a:rPr lang="en-US" dirty="0" smtClean="0">
                <a:solidFill>
                  <a:srgbClr val="0000FF"/>
                </a:solidFill>
              </a:rPr>
              <a:t>Being an effective framework for making better acquisition and operations decisions</a:t>
            </a:r>
          </a:p>
          <a:p>
            <a:r>
              <a:rPr lang="en-US" dirty="0" smtClean="0">
                <a:solidFill>
                  <a:srgbClr val="0000FF"/>
                </a:solidFill>
              </a:rPr>
              <a:t>To achieve this future mission architecture the NRO has identified the next steps to be taken:</a:t>
            </a:r>
          </a:p>
          <a:p>
            <a:pPr lvl="1"/>
            <a:r>
              <a:rPr lang="en-US" dirty="0" smtClean="0">
                <a:solidFill>
                  <a:srgbClr val="0000FF"/>
                </a:solidFill>
              </a:rPr>
              <a:t>Institutionalize mission-driven architecture planning in collaboration with our mission partners</a:t>
            </a:r>
          </a:p>
          <a:p>
            <a:pPr lvl="1"/>
            <a:r>
              <a:rPr lang="en-US" dirty="0" smtClean="0">
                <a:solidFill>
                  <a:srgbClr val="0000FF"/>
                </a:solidFill>
              </a:rPr>
              <a:t>Develop foundational communications relay and common services</a:t>
            </a:r>
          </a:p>
          <a:p>
            <a:pPr lvl="1"/>
            <a:r>
              <a:rPr lang="en-US" dirty="0" smtClean="0">
                <a:solidFill>
                  <a:srgbClr val="0000FF"/>
                </a:solidFill>
              </a:rPr>
              <a:t>Improve architecture attributes such as resiliency, adaptability, flexibility, affordability, and persistence; and</a:t>
            </a:r>
          </a:p>
          <a:p>
            <a:pPr lvl="1"/>
            <a:r>
              <a:rPr lang="en-US" dirty="0" smtClean="0">
                <a:solidFill>
                  <a:srgbClr val="0000FF"/>
                </a:solidFill>
              </a:rPr>
              <a:t>Explore novel approaches to constellation mission management and Multi-Intelligence product generation</a:t>
            </a:r>
          </a:p>
          <a:p>
            <a:r>
              <a:rPr lang="en-US" dirty="0" smtClean="0">
                <a:solidFill>
                  <a:srgbClr val="0000FF"/>
                </a:solidFill>
              </a:rPr>
              <a:t>For the last fifty years, the men and women of the NRO have provided Vigilance from Above and with continued focus on collaboration, fused intelligence and a framework to support it all – we will do so for another 50 years. </a:t>
            </a:r>
          </a:p>
          <a:p>
            <a:pPr lvl="1"/>
            <a:endParaRPr lang="en-US" dirty="0" smtClean="0">
              <a:solidFill>
                <a:srgbClr val="0000FF"/>
              </a:solidFill>
            </a:endParaRPr>
          </a:p>
          <a:p>
            <a:pPr lvl="1"/>
            <a:endParaRPr lang="en-US" dirty="0">
              <a:solidFill>
                <a:srgbClr val="0000FF"/>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p:txBody>
          <a:bodyPr/>
          <a:lstStyle/>
          <a:p>
            <a:pPr>
              <a:defRPr/>
            </a:pPr>
            <a:fld id="{7F4B3A59-6CC5-4548-8BC7-A954937097F1}" type="slidenum">
              <a:rPr lang="en-US" smtClean="0"/>
              <a:pPr>
                <a:defRPr/>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AB178CC-09E9-4AEF-97C9-4F1BFCAD79E7}" type="slidenum">
              <a:rPr lang="en-US" smtClean="0"/>
              <a:pPr>
                <a:defRPr/>
              </a:pPr>
              <a:t>2</a:t>
            </a:fld>
            <a:endParaRPr lang="en-US"/>
          </a:p>
        </p:txBody>
      </p:sp>
      <p:sp>
        <p:nvSpPr>
          <p:cNvPr id="5" name="TextBox 4"/>
          <p:cNvSpPr txBox="1"/>
          <p:nvPr/>
        </p:nvSpPr>
        <p:spPr>
          <a:xfrm>
            <a:off x="2901696" y="0"/>
            <a:ext cx="1192955" cy="246221"/>
          </a:xfrm>
          <a:prstGeom prst="rect">
            <a:avLst/>
          </a:prstGeom>
          <a:noFill/>
        </p:spPr>
        <p:txBody>
          <a:bodyPr wrap="none" rtlCol="0">
            <a:spAutoFit/>
          </a:bodyPr>
          <a:lstStyle/>
          <a:p>
            <a:pPr algn="ctr"/>
            <a:r>
              <a:rPr lang="en-US" sz="1000" dirty="0" smtClean="0">
                <a:latin typeface="Comic Sans MS" pitchFamily="66" charset="0"/>
              </a:rPr>
              <a:t>UNCLASSIFIED</a:t>
            </a:r>
            <a:endParaRPr lang="en-US" sz="1000" dirty="0">
              <a:latin typeface="Comic Sans MS" pitchFamily="66" charset="0"/>
            </a:endParaRPr>
          </a:p>
        </p:txBody>
      </p:sp>
      <p:sp>
        <p:nvSpPr>
          <p:cNvPr id="6" name="TextBox 5"/>
          <p:cNvSpPr txBox="1"/>
          <p:nvPr/>
        </p:nvSpPr>
        <p:spPr>
          <a:xfrm>
            <a:off x="2904196" y="9059704"/>
            <a:ext cx="1192955" cy="246221"/>
          </a:xfrm>
          <a:prstGeom prst="rect">
            <a:avLst/>
          </a:prstGeom>
          <a:noFill/>
        </p:spPr>
        <p:txBody>
          <a:bodyPr wrap="none" rtlCol="0">
            <a:spAutoFit/>
          </a:bodyPr>
          <a:lstStyle/>
          <a:p>
            <a:pPr algn="ctr"/>
            <a:r>
              <a:rPr lang="en-US" sz="1000" dirty="0" smtClean="0">
                <a:latin typeface="Comic Sans MS" pitchFamily="66" charset="0"/>
              </a:rPr>
              <a:t>UNCLASSIFIED</a:t>
            </a:r>
            <a:endParaRPr lang="en-US" sz="1000" dirty="0">
              <a:latin typeface="Comic Sans MS" pitchFamily="66" charset="0"/>
            </a:endParaRPr>
          </a:p>
        </p:txBody>
      </p:sp>
      <p:sp>
        <p:nvSpPr>
          <p:cNvPr id="7" name="Notes Placeholder 7"/>
          <p:cNvSpPr>
            <a:spLocks noGrp="1"/>
          </p:cNvSpPr>
          <p:nvPr>
            <p:ph type="body" sz="quarter" idx="11"/>
          </p:nvPr>
        </p:nvSpPr>
        <p:spPr/>
        <p:txBody>
          <a:bodyPr>
            <a:normAutofit fontScale="92500" lnSpcReduction="20000"/>
          </a:bodyPr>
          <a:lstStyle/>
          <a:p>
            <a:r>
              <a:rPr lang="en-US" dirty="0" smtClean="0">
                <a:solidFill>
                  <a:srgbClr val="0000FF"/>
                </a:solidFill>
              </a:rPr>
              <a:t>Huge success:  six satellites in seven months</a:t>
            </a:r>
          </a:p>
          <a:p>
            <a:pPr lvl="1"/>
            <a:r>
              <a:rPr lang="en-US" dirty="0" smtClean="0">
                <a:solidFill>
                  <a:srgbClr val="0000FF"/>
                </a:solidFill>
              </a:rPr>
              <a:t>Most aggressive launch schedule in 25 years and the satellites we launched are more complex and technically demanding than any we have launched before </a:t>
            </a:r>
          </a:p>
          <a:p>
            <a:pPr lvl="2"/>
            <a:r>
              <a:rPr lang="en-US" dirty="0" smtClean="0">
                <a:solidFill>
                  <a:srgbClr val="0000FF"/>
                </a:solidFill>
              </a:rPr>
              <a:t>True testament to the pioneering and innovative efforts of the men and women of the NRO</a:t>
            </a:r>
          </a:p>
          <a:p>
            <a:pPr lvl="1"/>
            <a:r>
              <a:rPr lang="en-US" dirty="0" smtClean="0">
                <a:solidFill>
                  <a:srgbClr val="0000FF"/>
                </a:solidFill>
              </a:rPr>
              <a:t>Refreshed the Nation’s overhead reconnaissance constellation – Average age down 2 years</a:t>
            </a:r>
          </a:p>
          <a:p>
            <a:pPr lvl="2"/>
            <a:r>
              <a:rPr lang="en-US" dirty="0" smtClean="0">
                <a:solidFill>
                  <a:srgbClr val="0000FF"/>
                </a:solidFill>
              </a:rPr>
              <a:t>Despite age of some satellites, still very robust, adaptable</a:t>
            </a:r>
          </a:p>
          <a:p>
            <a:pPr lvl="2"/>
            <a:r>
              <a:rPr lang="en-US" dirty="0" smtClean="0">
                <a:solidFill>
                  <a:srgbClr val="0000FF"/>
                </a:solidFill>
              </a:rPr>
              <a:t>Some, designed to monitor Soviet communication in Northern Fleet are now used to geo-locate sensitive signals in the war zone</a:t>
            </a:r>
          </a:p>
          <a:p>
            <a:pPr lvl="1"/>
            <a:r>
              <a:rPr lang="en-US" dirty="0" smtClean="0">
                <a:solidFill>
                  <a:srgbClr val="0000FF"/>
                </a:solidFill>
              </a:rPr>
              <a:t>Through this campaign and the dedicated efforts of the NRO workforce, we proved once again that the NRO knows how to develop, acquire, launch, and operate our nation’s intelligence collection satellite constellation.</a:t>
            </a:r>
          </a:p>
          <a:p>
            <a:pPr lvl="1"/>
            <a:r>
              <a:rPr lang="en-US" dirty="0" smtClean="0">
                <a:solidFill>
                  <a:srgbClr val="0000FF"/>
                </a:solidFill>
              </a:rPr>
              <a:t>This campaign was also the centerpiece of the NRO’s 50</a:t>
            </a:r>
            <a:r>
              <a:rPr lang="en-US" baseline="30000" dirty="0" smtClean="0">
                <a:solidFill>
                  <a:srgbClr val="0000FF"/>
                </a:solidFill>
              </a:rPr>
              <a:t>th</a:t>
            </a:r>
            <a:r>
              <a:rPr lang="en-US" dirty="0" smtClean="0">
                <a:solidFill>
                  <a:srgbClr val="0000FF"/>
                </a:solidFill>
              </a:rPr>
              <a:t> Anniversary activities</a:t>
            </a:r>
          </a:p>
          <a:p>
            <a:pPr>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70C2977-ECF7-4967-BEB7-A1ACC5E3083E}" type="slidenum">
              <a:rPr lang="en-US" smtClean="0"/>
              <a:pPr>
                <a:defRPr/>
              </a:pPr>
              <a:t>3</a:t>
            </a:fld>
            <a:endParaRPr lang="en-US"/>
          </a:p>
        </p:txBody>
      </p:sp>
      <p:sp>
        <p:nvSpPr>
          <p:cNvPr id="5" name="Notes Placeholder 6"/>
          <p:cNvSpPr>
            <a:spLocks noGrp="1"/>
          </p:cNvSpPr>
          <p:nvPr>
            <p:ph type="body" idx="1"/>
          </p:nvPr>
        </p:nvSpPr>
        <p:spPr/>
        <p:txBody>
          <a:bodyPr>
            <a:normAutofit lnSpcReduction="10000"/>
          </a:bodyPr>
          <a:lstStyle/>
          <a:p>
            <a:r>
              <a:rPr lang="en-US" dirty="0" smtClean="0">
                <a:solidFill>
                  <a:srgbClr val="0000FF"/>
                </a:solidFill>
              </a:rPr>
              <a:t>Over the last 50 years and from reconnaissance planes to reconnaissance satellites, the NRO’s  systems have been and continue to be the foundation for global situational awareness in protection of our Nation</a:t>
            </a:r>
          </a:p>
          <a:p>
            <a:r>
              <a:rPr lang="en-US" dirty="0" smtClean="0">
                <a:solidFill>
                  <a:srgbClr val="0000FF"/>
                </a:solidFill>
              </a:rPr>
              <a:t>The NRO has also transitioned from a mission focused on the Soviet Union to a diverse and widely dispersed mission that now includes international terrorists, drug traffickers, assessing the impact of natural disasters, and humanitarian relief operations.  </a:t>
            </a:r>
          </a:p>
          <a:p>
            <a:r>
              <a:rPr lang="en-US" dirty="0" smtClean="0">
                <a:solidFill>
                  <a:srgbClr val="0000FF"/>
                </a:solidFill>
              </a:rPr>
              <a:t>So we certainly have a lot to celebrate.  Last month, nearly 4,000 people attended the premier event of our commemorative activities – the 50</a:t>
            </a:r>
            <a:r>
              <a:rPr lang="en-US" baseline="30000" dirty="0" smtClean="0">
                <a:solidFill>
                  <a:srgbClr val="0000FF"/>
                </a:solidFill>
              </a:rPr>
              <a:t>th</a:t>
            </a:r>
            <a:r>
              <a:rPr lang="en-US" dirty="0" smtClean="0">
                <a:solidFill>
                  <a:srgbClr val="0000FF"/>
                </a:solidFill>
              </a:rPr>
              <a:t> Gala at the Smithsonian’s </a:t>
            </a:r>
            <a:r>
              <a:rPr lang="en-US" dirty="0" err="1" smtClean="0">
                <a:solidFill>
                  <a:srgbClr val="0000FF"/>
                </a:solidFill>
              </a:rPr>
              <a:t>Udvar</a:t>
            </a:r>
            <a:r>
              <a:rPr lang="en-US" dirty="0" smtClean="0">
                <a:solidFill>
                  <a:srgbClr val="0000FF"/>
                </a:solidFill>
              </a:rPr>
              <a:t>-Hazy Center </a:t>
            </a:r>
          </a:p>
          <a:p>
            <a:pPr lvl="1"/>
            <a:r>
              <a:rPr lang="en-US" dirty="0" smtClean="0">
                <a:solidFill>
                  <a:srgbClr val="0000FF"/>
                </a:solidFill>
              </a:rPr>
              <a:t>It truly was a special evening and fitting tribute  to the men and women of the NRO</a:t>
            </a:r>
          </a:p>
          <a:p>
            <a:pPr lvl="1"/>
            <a:r>
              <a:rPr lang="en-US" dirty="0" smtClean="0">
                <a:solidFill>
                  <a:srgbClr val="0000FF"/>
                </a:solidFill>
              </a:rPr>
              <a:t>We also announced the declassification of the GAMBIT and HEXAGON imagery satellite reconnaissance programs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70C2977-ECF7-4967-BEB7-A1ACC5E3083E}" type="slidenum">
              <a:rPr lang="en-US" smtClean="0"/>
              <a:pPr>
                <a:defRPr/>
              </a:pPr>
              <a:t>4</a:t>
            </a:fld>
            <a:endParaRPr lang="en-US"/>
          </a:p>
        </p:txBody>
      </p:sp>
      <p:sp>
        <p:nvSpPr>
          <p:cNvPr id="5" name="Notes Placeholder 2"/>
          <p:cNvSpPr>
            <a:spLocks noGrp="1"/>
          </p:cNvSpPr>
          <p:nvPr>
            <p:ph type="body" idx="1"/>
          </p:nvPr>
        </p:nvSpPr>
        <p:spPr/>
        <p:txBody>
          <a:bodyPr>
            <a:normAutofit fontScale="92500" lnSpcReduction="10000"/>
          </a:bodyPr>
          <a:lstStyle/>
          <a:p>
            <a:r>
              <a:rPr lang="en-US" dirty="0" smtClean="0">
                <a:solidFill>
                  <a:srgbClr val="0000FF"/>
                </a:solidFill>
              </a:rPr>
              <a:t>With its first Imagery Reconnaissance Satellite  CORONA and it’s 40-foot resolution, the United States was able to determine the pace and scope of the Soviet Union’s ballistic missile deployments and analysts were able to count Soviet heavy bombers – however better resolution was required for more detailed analysis</a:t>
            </a:r>
          </a:p>
          <a:p>
            <a:r>
              <a:rPr lang="en-US" dirty="0" smtClean="0">
                <a:solidFill>
                  <a:srgbClr val="0000FF"/>
                </a:solidFill>
              </a:rPr>
              <a:t>In response GAMBIT 1 with the KH-7 camera system that included a 77-inch focal length camera was launched in July 1963 and operated until June 1967  </a:t>
            </a:r>
          </a:p>
          <a:p>
            <a:pPr lvl="1"/>
            <a:r>
              <a:rPr lang="en-US" dirty="0" smtClean="0">
                <a:solidFill>
                  <a:srgbClr val="0000FF"/>
                </a:solidFill>
              </a:rPr>
              <a:t>GAMBIT I had thin film which permitted longer missions than CORONA and its roll capability and stereo cameras enabled increased target acquisition and gave images a three-dimensional quality</a:t>
            </a:r>
          </a:p>
          <a:p>
            <a:pPr lvl="1"/>
            <a:r>
              <a:rPr lang="en-US" dirty="0" smtClean="0">
                <a:solidFill>
                  <a:srgbClr val="0000FF"/>
                </a:solidFill>
              </a:rPr>
              <a:t>GAMBIT I had a resolution of 4 feet, monitored key targets and provided key cartographic information that allowed </a:t>
            </a:r>
            <a:r>
              <a:rPr lang="en-US" dirty="0" err="1" smtClean="0">
                <a:solidFill>
                  <a:srgbClr val="0000FF"/>
                </a:solidFill>
              </a:rPr>
              <a:t>DoD</a:t>
            </a:r>
            <a:r>
              <a:rPr lang="en-US" dirty="0" smtClean="0">
                <a:solidFill>
                  <a:srgbClr val="0000FF"/>
                </a:solidFill>
              </a:rPr>
              <a:t> to produce accurate, large-scale maps</a:t>
            </a:r>
          </a:p>
          <a:p>
            <a:r>
              <a:rPr lang="en-US" dirty="0" smtClean="0">
                <a:solidFill>
                  <a:srgbClr val="0000FF"/>
                </a:solidFill>
              </a:rPr>
              <a:t>The follow-on system, GAMBIT 3 operated from July 1966 to April 1984 and it had a KH-8 camera system and an 175-inch camera which provide resolution that was better than 2 feet </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70C2977-ECF7-4967-BEB7-A1ACC5E3083E}" type="slidenum">
              <a:rPr lang="en-US" smtClean="0"/>
              <a:pPr>
                <a:defRPr/>
              </a:pPr>
              <a:t>5</a:t>
            </a:fld>
            <a:endParaRPr lang="en-US"/>
          </a:p>
        </p:txBody>
      </p:sp>
      <p:sp>
        <p:nvSpPr>
          <p:cNvPr id="5" name="Notes Placeholder 2"/>
          <p:cNvSpPr>
            <a:spLocks noGrp="1"/>
          </p:cNvSpPr>
          <p:nvPr>
            <p:ph type="body" idx="1"/>
          </p:nvPr>
        </p:nvSpPr>
        <p:spPr/>
        <p:txBody>
          <a:bodyPr>
            <a:normAutofit fontScale="92500" lnSpcReduction="10000"/>
          </a:bodyPr>
          <a:lstStyle/>
          <a:p>
            <a:r>
              <a:rPr lang="en-US" dirty="0" smtClean="0">
                <a:solidFill>
                  <a:srgbClr val="0000FF"/>
                </a:solidFill>
              </a:rPr>
              <a:t>While GAMBIT’s imagery was very detailed, it could be compared to looking at a map through a soda straw.  To work in concert with GAMBIT, HEXAGON was developed to provide a broad-area search and mapping capability – it operated from June 1971 to April 1986</a:t>
            </a:r>
          </a:p>
          <a:p>
            <a:r>
              <a:rPr lang="en-US" dirty="0" smtClean="0">
                <a:solidFill>
                  <a:srgbClr val="0000FF"/>
                </a:solidFill>
              </a:rPr>
              <a:t>HEXAGON had multiple film recovery buckets and extended missions which lasted an average of approximately four-months – improvements which moved the United States closer to achieving a continuous space imaging capability</a:t>
            </a:r>
          </a:p>
          <a:p>
            <a:pPr lvl="1"/>
            <a:r>
              <a:rPr lang="en-US" dirty="0" smtClean="0">
                <a:solidFill>
                  <a:srgbClr val="0000FF"/>
                </a:solidFill>
              </a:rPr>
              <a:t>One HEXAGON frame covered a distance of more than 400 miles or about the distance from San Antonio to a point between St Charles and Baton Rouge, Louisiana</a:t>
            </a:r>
          </a:p>
          <a:p>
            <a:pPr lvl="1"/>
            <a:r>
              <a:rPr lang="en-US" dirty="0" smtClean="0">
                <a:solidFill>
                  <a:srgbClr val="0000FF"/>
                </a:solidFill>
              </a:rPr>
              <a:t>HEXAGON carried 60 miles worth of film, which was nearly 300 times the amount carried on GAMBIT</a:t>
            </a:r>
          </a:p>
          <a:p>
            <a:r>
              <a:rPr lang="en-US" dirty="0" smtClean="0">
                <a:solidFill>
                  <a:srgbClr val="0000FF"/>
                </a:solidFill>
              </a:rPr>
              <a:t>Working together, GAMBIT and HEXAGON were America’s Eyes in Space and were the most sophisticated satellites of their time </a:t>
            </a:r>
          </a:p>
          <a:p>
            <a:r>
              <a:rPr lang="en-US" dirty="0" smtClean="0">
                <a:solidFill>
                  <a:srgbClr val="0000FF"/>
                </a:solidFill>
              </a:rPr>
              <a:t>But these systems were built with 1950s and 1960s technology -- the systems we put into orbit today are even more advanced</a:t>
            </a:r>
            <a:endParaRPr lang="en-US" dirty="0">
              <a:solidFill>
                <a:srgbClr val="0000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p>
            <a:pPr>
              <a:defRPr/>
            </a:pPr>
            <a:fld id="{778B8EE5-0034-4A55-9C5F-65068D6565C2}" type="slidenum">
              <a:rPr lang="en-US" smtClean="0"/>
              <a:pPr>
                <a:defRPr/>
              </a:pPr>
              <a:t>6</a:t>
            </a:fld>
            <a:endParaRPr lang="en-US"/>
          </a:p>
        </p:txBody>
      </p:sp>
      <p:sp>
        <p:nvSpPr>
          <p:cNvPr id="19460" name="TextBox 4"/>
          <p:cNvSpPr txBox="1">
            <a:spLocks noChangeArrowheads="1"/>
          </p:cNvSpPr>
          <p:nvPr/>
        </p:nvSpPr>
        <p:spPr bwMode="auto">
          <a:xfrm>
            <a:off x="2901584" y="0"/>
            <a:ext cx="1192955" cy="246221"/>
          </a:xfrm>
          <a:prstGeom prst="rect">
            <a:avLst/>
          </a:prstGeom>
          <a:noFill/>
          <a:ln w="9525">
            <a:noFill/>
            <a:miter lim="800000"/>
            <a:headEnd/>
            <a:tailEnd/>
          </a:ln>
        </p:spPr>
        <p:txBody>
          <a:bodyPr wrap="none">
            <a:spAutoFit/>
          </a:bodyPr>
          <a:lstStyle/>
          <a:p>
            <a:pPr algn="ctr"/>
            <a:r>
              <a:rPr lang="en-US" sz="1000" dirty="0" smtClean="0">
                <a:latin typeface="Comic Sans MS" pitchFamily="66" charset="0"/>
              </a:rPr>
              <a:t>UNCLASSIFIED</a:t>
            </a:r>
            <a:endParaRPr lang="en-US" sz="1000" dirty="0">
              <a:latin typeface="Comic Sans MS" pitchFamily="66" charset="0"/>
            </a:endParaRPr>
          </a:p>
        </p:txBody>
      </p:sp>
      <p:sp>
        <p:nvSpPr>
          <p:cNvPr id="19461" name="TextBox 5"/>
          <p:cNvSpPr txBox="1">
            <a:spLocks noChangeArrowheads="1"/>
          </p:cNvSpPr>
          <p:nvPr/>
        </p:nvSpPr>
        <p:spPr bwMode="auto">
          <a:xfrm>
            <a:off x="2903965" y="9059863"/>
            <a:ext cx="1192955" cy="246221"/>
          </a:xfrm>
          <a:prstGeom prst="rect">
            <a:avLst/>
          </a:prstGeom>
          <a:noFill/>
          <a:ln w="9525">
            <a:noFill/>
            <a:miter lim="800000"/>
            <a:headEnd/>
            <a:tailEnd/>
          </a:ln>
        </p:spPr>
        <p:txBody>
          <a:bodyPr wrap="none">
            <a:spAutoFit/>
          </a:bodyPr>
          <a:lstStyle/>
          <a:p>
            <a:pPr algn="ctr"/>
            <a:r>
              <a:rPr lang="en-US" sz="1000" dirty="0" smtClean="0">
                <a:latin typeface="Comic Sans MS" pitchFamily="66" charset="0"/>
              </a:rPr>
              <a:t>UNCLASSIFIED</a:t>
            </a:r>
            <a:endParaRPr lang="en-US" sz="1000" dirty="0">
              <a:latin typeface="Comic Sans MS" pitchFamily="66" charset="0"/>
            </a:endParaRPr>
          </a:p>
        </p:txBody>
      </p:sp>
      <p:sp>
        <p:nvSpPr>
          <p:cNvPr id="7" name="Notes Placeholder 6"/>
          <p:cNvSpPr>
            <a:spLocks noGrp="1"/>
          </p:cNvSpPr>
          <p:nvPr>
            <p:ph type="body" sz="quarter" idx="10"/>
          </p:nvPr>
        </p:nvSpPr>
        <p:spPr/>
        <p:txBody>
          <a:bodyPr>
            <a:normAutofit/>
          </a:bodyPr>
          <a:lstStyle/>
          <a:p>
            <a:r>
              <a:rPr lang="en-US" dirty="0" smtClean="0">
                <a:solidFill>
                  <a:srgbClr val="0000FF"/>
                </a:solidFill>
              </a:rPr>
              <a:t>Compared to last year’s launch campaign, 2012’s campaign may look easy, but a lot of hard work and focus will be required from the men and women of the NRO to ensure we’re as successful with these four launches as we were with the past six</a:t>
            </a:r>
          </a:p>
          <a:p>
            <a:pPr lvl="1"/>
            <a:r>
              <a:rPr lang="en-US" dirty="0" smtClean="0">
                <a:solidFill>
                  <a:srgbClr val="0000FF"/>
                </a:solidFill>
              </a:rPr>
              <a:t>Especially when a Delta IV Heavy is on the schedule</a:t>
            </a:r>
          </a:p>
          <a:p>
            <a:r>
              <a:rPr lang="en-US" dirty="0" smtClean="0">
                <a:solidFill>
                  <a:srgbClr val="0000FF"/>
                </a:solidFill>
              </a:rPr>
              <a:t>The launch of these systems will not only improve on the NRO’s capabilities, they will also help reduce the overall age of our Constellation</a:t>
            </a:r>
          </a:p>
          <a:p>
            <a:r>
              <a:rPr lang="en-US" dirty="0" smtClean="0">
                <a:solidFill>
                  <a:srgbClr val="0000FF"/>
                </a:solidFill>
              </a:rPr>
              <a:t>Another area the NRO will continue to pay particular attention to in the year ahead is acquisition</a:t>
            </a:r>
          </a:p>
          <a:p>
            <a:pPr>
              <a:buNone/>
            </a:pPr>
            <a:endParaRPr lang="en-US" dirty="0" smtClean="0">
              <a:solidFill>
                <a:srgbClr val="0000FF"/>
              </a:solidFill>
            </a:endParaRPr>
          </a:p>
          <a:p>
            <a:endParaRPr lang="en-US" dirty="0">
              <a:solidFill>
                <a:srgbClr val="0000F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ED041A3-0B49-4344-BFBA-24001F0B1E27}" type="slidenum">
              <a:rPr lang="en-US" smtClean="0"/>
              <a:pPr>
                <a:defRPr/>
              </a:pPr>
              <a:t>7</a:t>
            </a:fld>
            <a:endParaRPr lang="en-US"/>
          </a:p>
        </p:txBody>
      </p:sp>
      <p:sp>
        <p:nvSpPr>
          <p:cNvPr id="6" name="Notes Placeholder 2"/>
          <p:cNvSpPr>
            <a:spLocks noGrp="1"/>
          </p:cNvSpPr>
          <p:nvPr>
            <p:ph type="body" sz="quarter" idx="11"/>
          </p:nvPr>
        </p:nvSpPr>
        <p:spPr/>
        <p:txBody>
          <a:bodyPr>
            <a:normAutofit/>
          </a:bodyPr>
          <a:lstStyle/>
          <a:p>
            <a:r>
              <a:rPr lang="en-US" dirty="0" smtClean="0">
                <a:solidFill>
                  <a:srgbClr val="0000FF"/>
                </a:solidFill>
              </a:rPr>
              <a:t>At the NRO, we believe acquisitions should balance the desire for new technologies with the need to maintain current capabilities – and this approach has been very successful</a:t>
            </a:r>
          </a:p>
          <a:p>
            <a:r>
              <a:rPr lang="en-US" dirty="0" smtClean="0">
                <a:solidFill>
                  <a:srgbClr val="0000FF"/>
                </a:solidFill>
              </a:rPr>
              <a:t>The NRO uses steady recurring investment to stabilize production rates – the Industrial Base Heartbeat</a:t>
            </a:r>
          </a:p>
          <a:p>
            <a:r>
              <a:rPr lang="en-US" dirty="0" smtClean="0">
                <a:solidFill>
                  <a:srgbClr val="0000FF"/>
                </a:solidFill>
              </a:rPr>
              <a:t>This also allows us to take full advantage of Advanced Systems &amp; Technology successes as soon as they deliver</a:t>
            </a:r>
          </a:p>
          <a:p>
            <a:pPr lvl="1"/>
            <a:r>
              <a:rPr lang="en-US" dirty="0" smtClean="0">
                <a:solidFill>
                  <a:srgbClr val="0000FF"/>
                </a:solidFill>
              </a:rPr>
              <a:t>Some can be incorporated in a proven vehicle design</a:t>
            </a:r>
          </a:p>
          <a:p>
            <a:pPr lvl="1"/>
            <a:r>
              <a:rPr lang="en-US" dirty="0" smtClean="0">
                <a:solidFill>
                  <a:srgbClr val="0000FF"/>
                </a:solidFill>
              </a:rPr>
              <a:t>Others will drive a new, revolutionary path</a:t>
            </a:r>
          </a:p>
          <a:p>
            <a:r>
              <a:rPr lang="en-US" dirty="0" smtClean="0">
                <a:solidFill>
                  <a:srgbClr val="0000FF"/>
                </a:solidFill>
              </a:rPr>
              <a:t>Its been so successful that our approach has drawn interest from OSD and we’ve agreed to a joint study to assess this strategy against others over a 30-year period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70C2977-ECF7-4967-BEB7-A1ACC5E3083E}" type="slidenum">
              <a:rPr lang="en-US" smtClean="0"/>
              <a:pPr>
                <a:defRPr/>
              </a:pPr>
              <a:t>8</a:t>
            </a:fld>
            <a:endParaRPr lang="en-US"/>
          </a:p>
        </p:txBody>
      </p:sp>
      <p:sp>
        <p:nvSpPr>
          <p:cNvPr id="5" name="Notes Placeholder 2"/>
          <p:cNvSpPr txBox="1">
            <a:spLocks/>
          </p:cNvSpPr>
          <p:nvPr/>
        </p:nvSpPr>
        <p:spPr bwMode="auto">
          <a:xfrm>
            <a:off x="697319" y="4402181"/>
            <a:ext cx="5616575" cy="4187825"/>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noAutofit/>
          </a:bodyPr>
          <a:lstStyle/>
          <a:p>
            <a:pPr marL="560387"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0" i="0" u="none" strike="noStrike" kern="0" cap="none" spc="0" normalizeH="0" baseline="0" noProof="0" dirty="0" smtClean="0">
                <a:ln>
                  <a:noFill/>
                </a:ln>
                <a:solidFill>
                  <a:srgbClr val="0000FF"/>
                </a:solidFill>
                <a:effectLst/>
                <a:uLnTx/>
                <a:uFillTx/>
                <a:latin typeface="Comic Sans MS" pitchFamily="66" charset="0"/>
                <a:ea typeface="+mn-ea"/>
                <a:cs typeface="+mn-cs"/>
              </a:rPr>
              <a:t>The alternative strategies are:</a:t>
            </a:r>
          </a:p>
          <a:p>
            <a:pPr marL="560387"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000" b="0" i="0" u="none" strike="noStrike" kern="0" cap="none" spc="0" normalizeH="0" baseline="0" noProof="0" dirty="0" smtClean="0">
              <a:ln>
                <a:noFill/>
              </a:ln>
              <a:solidFill>
                <a:srgbClr val="0000FF"/>
              </a:solidFill>
              <a:effectLst/>
              <a:uLnTx/>
              <a:uFillTx/>
              <a:latin typeface="Comic Sans MS" pitchFamily="66" charset="0"/>
              <a:ea typeface="+mn-ea"/>
              <a:cs typeface="+mn-cs"/>
            </a:endParaRPr>
          </a:p>
          <a:p>
            <a:pPr marL="560387"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1" i="0" u="none" strike="noStrike" kern="0" cap="none" spc="0" normalizeH="0" baseline="0" noProof="0" dirty="0" smtClean="0">
                <a:ln>
                  <a:noFill/>
                </a:ln>
                <a:solidFill>
                  <a:srgbClr val="0000FF"/>
                </a:solidFill>
                <a:effectLst/>
                <a:uLnTx/>
                <a:uFillTx/>
                <a:latin typeface="Comic Sans MS" pitchFamily="66" charset="0"/>
                <a:ea typeface="+mn-ea"/>
                <a:cs typeface="+mn-cs"/>
              </a:rPr>
              <a:t>Buy to Need </a:t>
            </a:r>
            <a:r>
              <a:rPr kumimoji="0" lang="en-US" sz="1400" b="0" i="0" u="none" strike="noStrike" kern="0" cap="none" spc="0" normalizeH="0" baseline="0" noProof="0" dirty="0" smtClean="0">
                <a:ln>
                  <a:noFill/>
                </a:ln>
                <a:solidFill>
                  <a:srgbClr val="0000FF"/>
                </a:solidFill>
                <a:effectLst/>
                <a:uLnTx/>
                <a:uFillTx/>
                <a:latin typeface="Comic Sans MS" pitchFamily="66" charset="0"/>
                <a:ea typeface="+mn-ea"/>
                <a:cs typeface="+mn-cs"/>
              </a:rPr>
              <a:t>- incremental procurements based on expected satellite life</a:t>
            </a:r>
          </a:p>
          <a:p>
            <a:pPr marL="784224" marR="0" lvl="2"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0" i="0" u="none" strike="noStrike" kern="0" cap="none" spc="0" normalizeH="0" baseline="0" noProof="0" dirty="0" smtClean="0">
                <a:ln>
                  <a:noFill/>
                </a:ln>
                <a:solidFill>
                  <a:srgbClr val="0000FF"/>
                </a:solidFill>
                <a:effectLst/>
                <a:uLnTx/>
                <a:uFillTx/>
                <a:latin typeface="Comic Sans MS" pitchFamily="66" charset="0"/>
                <a:ea typeface="+mn-ea"/>
                <a:cs typeface="+mn-cs"/>
              </a:rPr>
              <a:t>Best enhancements/technology insertion</a:t>
            </a:r>
          </a:p>
          <a:p>
            <a:pPr marL="560387"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000" b="0" i="0" u="none" strike="noStrike" kern="0" cap="none" spc="0" normalizeH="0" baseline="0" noProof="0" dirty="0" smtClean="0">
              <a:ln>
                <a:noFill/>
              </a:ln>
              <a:solidFill>
                <a:srgbClr val="0000FF"/>
              </a:solidFill>
              <a:effectLst/>
              <a:uLnTx/>
              <a:uFillTx/>
              <a:latin typeface="Comic Sans MS" pitchFamily="66" charset="0"/>
              <a:ea typeface="+mn-ea"/>
              <a:cs typeface="+mn-cs"/>
            </a:endParaRPr>
          </a:p>
          <a:p>
            <a:pPr marL="560387"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1" i="0" u="none" strike="noStrike" kern="0" cap="none" spc="0" normalizeH="0" baseline="0" noProof="0" dirty="0" smtClean="0">
                <a:ln>
                  <a:noFill/>
                </a:ln>
                <a:solidFill>
                  <a:srgbClr val="0000FF"/>
                </a:solidFill>
                <a:effectLst/>
                <a:uLnTx/>
                <a:uFillTx/>
                <a:latin typeface="Comic Sans MS" pitchFamily="66" charset="0"/>
                <a:ea typeface="+mn-ea"/>
                <a:cs typeface="+mn-cs"/>
              </a:rPr>
              <a:t>Constellation Buy</a:t>
            </a:r>
            <a:r>
              <a:rPr kumimoji="0" lang="en-US" sz="1400" b="0" i="0" u="none" strike="noStrike" kern="0" cap="none" spc="0" normalizeH="0" baseline="0" noProof="0" dirty="0" smtClean="0">
                <a:ln>
                  <a:noFill/>
                </a:ln>
                <a:solidFill>
                  <a:srgbClr val="0000FF"/>
                </a:solidFill>
                <a:effectLst/>
                <a:uLnTx/>
                <a:uFillTx/>
                <a:latin typeface="Comic Sans MS" pitchFamily="66" charset="0"/>
                <a:ea typeface="+mn-ea"/>
                <a:cs typeface="+mn-cs"/>
              </a:rPr>
              <a:t> – block-buy based on expected constellation life</a:t>
            </a:r>
          </a:p>
          <a:p>
            <a:pPr marL="784224" marR="0" lvl="2"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0" i="0" u="none" strike="noStrike" kern="0" cap="none" spc="0" normalizeH="0" baseline="0" noProof="0" dirty="0" smtClean="0">
                <a:ln>
                  <a:noFill/>
                </a:ln>
                <a:solidFill>
                  <a:srgbClr val="0000FF"/>
                </a:solidFill>
                <a:effectLst/>
                <a:uLnTx/>
                <a:uFillTx/>
                <a:latin typeface="Comic Sans MS" pitchFamily="66" charset="0"/>
                <a:ea typeface="+mn-ea"/>
                <a:cs typeface="+mn-cs"/>
              </a:rPr>
              <a:t>Includes coupled evolved enhancements/upgrades</a:t>
            </a:r>
          </a:p>
          <a:p>
            <a:pPr marL="784224" marR="0" lvl="2"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0" i="0" u="none" strike="noStrike" kern="0" cap="none" spc="0" normalizeH="0" baseline="0" noProof="0" dirty="0" smtClean="0">
                <a:ln>
                  <a:noFill/>
                </a:ln>
                <a:solidFill>
                  <a:srgbClr val="0000FF"/>
                </a:solidFill>
                <a:effectLst/>
                <a:uLnTx/>
                <a:uFillTx/>
                <a:latin typeface="Comic Sans MS" pitchFamily="66" charset="0"/>
                <a:ea typeface="+mn-ea"/>
                <a:cs typeface="+mn-cs"/>
              </a:rPr>
              <a:t>Vehicles delivered ahead of need are stored</a:t>
            </a:r>
          </a:p>
          <a:p>
            <a:pPr marL="560387" marR="0" lvl="1"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000" b="0" i="0" u="none" strike="noStrike" kern="0" cap="none" spc="0" normalizeH="0" baseline="0" noProof="0" dirty="0" smtClean="0">
              <a:ln>
                <a:noFill/>
              </a:ln>
              <a:solidFill>
                <a:srgbClr val="0000FF"/>
              </a:solidFill>
              <a:effectLst/>
              <a:uLnTx/>
              <a:uFillTx/>
              <a:latin typeface="Comic Sans MS" pitchFamily="66" charset="0"/>
              <a:ea typeface="+mn-ea"/>
              <a:cs typeface="+mn-cs"/>
            </a:endParaRPr>
          </a:p>
          <a:p>
            <a:pPr marL="560387"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1" i="0" u="none" strike="noStrike" kern="0" cap="none" spc="0" normalizeH="0" baseline="0" noProof="0" dirty="0" smtClean="0">
                <a:ln>
                  <a:noFill/>
                </a:ln>
                <a:solidFill>
                  <a:srgbClr val="0000FF"/>
                </a:solidFill>
                <a:effectLst/>
                <a:uLnTx/>
                <a:uFillTx/>
                <a:latin typeface="Comic Sans MS" pitchFamily="66" charset="0"/>
                <a:ea typeface="+mn-ea"/>
                <a:cs typeface="+mn-cs"/>
              </a:rPr>
              <a:t>NRO’s Approach </a:t>
            </a:r>
            <a:r>
              <a:rPr kumimoji="0" lang="en-US" sz="1400" b="0" i="0" u="none" strike="noStrike" kern="0" cap="none" spc="0" normalizeH="0" baseline="0" noProof="0" dirty="0" smtClean="0">
                <a:ln>
                  <a:noFill/>
                </a:ln>
                <a:solidFill>
                  <a:srgbClr val="0000FF"/>
                </a:solidFill>
                <a:effectLst/>
                <a:uLnTx/>
                <a:uFillTx/>
                <a:latin typeface="Comic Sans MS" pitchFamily="66" charset="0"/>
                <a:ea typeface="+mn-ea"/>
                <a:cs typeface="+mn-cs"/>
              </a:rPr>
              <a:t>– fixed schedule buy, balancing industrial base and mission need</a:t>
            </a:r>
          </a:p>
          <a:p>
            <a:pPr marL="784224" marR="0" lvl="2"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0" i="0" u="none" strike="noStrike" kern="0" cap="none" spc="0" normalizeH="0" baseline="0" noProof="0" dirty="0" smtClean="0">
                <a:ln>
                  <a:noFill/>
                </a:ln>
                <a:solidFill>
                  <a:srgbClr val="0000FF"/>
                </a:solidFill>
                <a:effectLst/>
                <a:uLnTx/>
                <a:uFillTx/>
                <a:latin typeface="Comic Sans MS" pitchFamily="66" charset="0"/>
                <a:ea typeface="+mn-ea"/>
                <a:cs typeface="+mn-cs"/>
              </a:rPr>
              <a:t>Procure to a pre-determined, steady production schedule</a:t>
            </a:r>
          </a:p>
          <a:p>
            <a:pPr marL="784224" marR="0" lvl="2"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0" i="0" u="none" strike="noStrike" kern="0" cap="none" spc="0" normalizeH="0" baseline="0" noProof="0" dirty="0" smtClean="0">
                <a:ln>
                  <a:noFill/>
                </a:ln>
                <a:solidFill>
                  <a:srgbClr val="0000FF"/>
                </a:solidFill>
                <a:effectLst/>
                <a:uLnTx/>
                <a:uFillTx/>
                <a:latin typeface="Comic Sans MS" pitchFamily="66" charset="0"/>
                <a:ea typeface="+mn-ea"/>
                <a:cs typeface="+mn-cs"/>
              </a:rPr>
              <a:t>Enhancements/upgrades are decoupled from procurements – inserted when mature/developed (after risk buy down)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ED041A3-0B49-4344-BFBA-24001F0B1E27}" type="slidenum">
              <a:rPr lang="en-US" smtClean="0"/>
              <a:pPr>
                <a:defRPr/>
              </a:pPr>
              <a:t>9</a:t>
            </a:fld>
            <a:endParaRPr lang="en-US"/>
          </a:p>
        </p:txBody>
      </p:sp>
      <p:sp>
        <p:nvSpPr>
          <p:cNvPr id="9" name="Notes Placeholder 2"/>
          <p:cNvSpPr txBox="1">
            <a:spLocks/>
          </p:cNvSpPr>
          <p:nvPr/>
        </p:nvSpPr>
        <p:spPr bwMode="auto">
          <a:xfrm>
            <a:off x="697319" y="4415244"/>
            <a:ext cx="5616575" cy="4187825"/>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normAutofit/>
          </a:bodyPr>
          <a:lstStyle/>
          <a:p>
            <a:pPr marL="225425" marR="0" lvl="0" indent="-225425" algn="l" defTabSz="914400" rtl="0" eaLnBrk="0" fontAlgn="base" latinLnBrk="0" hangingPunct="0">
              <a:lnSpc>
                <a:spcPct val="100000"/>
              </a:lnSpc>
              <a:spcBef>
                <a:spcPts val="120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rgbClr val="0000FF"/>
                </a:solidFill>
                <a:effectLst/>
                <a:uLnTx/>
                <a:uFillTx/>
                <a:latin typeface="Comic Sans MS" pitchFamily="66" charset="0"/>
                <a:ea typeface="+mn-ea"/>
                <a:cs typeface="+mn-cs"/>
              </a:rPr>
              <a:t>We are developing a model applicable to multiple scenarios and concepts using data derived from NRO experiences with each acquisition strategy </a:t>
            </a:r>
          </a:p>
          <a:p>
            <a:pPr marL="225425" marR="0" lvl="1" indent="-225425" algn="l" defTabSz="914400" rtl="0" eaLnBrk="0" fontAlgn="base" latinLnBrk="0" hangingPunct="0">
              <a:lnSpc>
                <a:spcPct val="100000"/>
              </a:lnSpc>
              <a:spcBef>
                <a:spcPts val="120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rgbClr val="0000FF"/>
                </a:solidFill>
                <a:effectLst/>
                <a:uLnTx/>
                <a:uFillTx/>
                <a:latin typeface="Comic Sans MS" pitchFamily="66" charset="0"/>
                <a:ea typeface="+mn-ea"/>
                <a:cs typeface="+mn-cs"/>
              </a:rPr>
              <a:t>However, early “30 year study” results validate past NRO successes </a:t>
            </a:r>
          </a:p>
          <a:p>
            <a:pPr marL="449262" marR="0" lvl="2" indent="-225425" algn="l" defTabSz="914400" rtl="0" eaLnBrk="0" fontAlgn="base" latinLnBrk="0" hangingPunct="0">
              <a:lnSpc>
                <a:spcPct val="100000"/>
              </a:lnSpc>
              <a:spcBef>
                <a:spcPts val="120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rgbClr val="0000FF"/>
                </a:solidFill>
                <a:effectLst/>
                <a:uLnTx/>
                <a:uFillTx/>
                <a:latin typeface="Comic Sans MS" pitchFamily="66" charset="0"/>
                <a:ea typeface="+mn-ea"/>
                <a:cs typeface="+mn-cs"/>
              </a:rPr>
              <a:t>Lower cost and risk, with increased certainty of acquisition success  </a:t>
            </a:r>
          </a:p>
          <a:p>
            <a:pPr marL="225425" marR="0" lvl="0" indent="-225425" algn="l" defTabSz="914400" rtl="0" eaLnBrk="0" fontAlgn="base" latinLnBrk="0" hangingPunct="0">
              <a:lnSpc>
                <a:spcPct val="100000"/>
              </a:lnSpc>
              <a:spcBef>
                <a:spcPts val="120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rgbClr val="0000FF"/>
                </a:solidFill>
                <a:effectLst/>
                <a:uLnTx/>
                <a:uFillTx/>
                <a:latin typeface="Comic Sans MS" pitchFamily="66" charset="0"/>
                <a:ea typeface="+mn-ea"/>
                <a:cs typeface="+mn-cs"/>
              </a:rPr>
              <a:t>Now that I’ve caught you up on the NRO’s recent activities, I’d like to focus on the conference’s theme, “Forging Integrated Intelligence.”  </a:t>
            </a:r>
          </a:p>
          <a:p>
            <a:pPr marL="465138" marR="0" lvl="1" indent="-233363" algn="l" defTabSz="914400" rtl="0" eaLnBrk="0" fontAlgn="base" latinLnBrk="0" hangingPunct="0">
              <a:lnSpc>
                <a:spcPct val="100000"/>
              </a:lnSpc>
              <a:spcBef>
                <a:spcPts val="120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rgbClr val="0000FF"/>
                </a:solidFill>
                <a:effectLst/>
                <a:uLnTx/>
                <a:uFillTx/>
                <a:latin typeface="Comic Sans MS" pitchFamily="66" charset="0"/>
                <a:ea typeface="+mn-ea"/>
                <a:cs typeface="+mn-cs"/>
              </a:rPr>
              <a:t>The NRO has several integrated intelligence programs in operation or in development and I’d like to highlight a few</a:t>
            </a:r>
          </a:p>
          <a:p>
            <a:pPr marL="225425" marR="0" lvl="0" indent="-225425" algn="l" defTabSz="914400" rtl="0" eaLnBrk="0" fontAlgn="base" latinLnBrk="0" hangingPunct="0">
              <a:lnSpc>
                <a:spcPct val="100000"/>
              </a:lnSpc>
              <a:spcBef>
                <a:spcPts val="1200"/>
              </a:spcBef>
              <a:spcAft>
                <a:spcPct val="0"/>
              </a:spcAft>
              <a:buClrTx/>
              <a:buSzTx/>
              <a:buFont typeface="Wingdings" pitchFamily="2" charset="2"/>
              <a:buChar char="§"/>
              <a:tabLst/>
              <a:defRPr/>
            </a:pPr>
            <a:endParaRPr kumimoji="0" lang="en-US" sz="1400" b="0" i="0" u="none" strike="noStrike" kern="1200" cap="none" spc="0" normalizeH="0" baseline="0" noProof="0" dirty="0" smtClean="0">
              <a:ln>
                <a:noFill/>
              </a:ln>
              <a:solidFill>
                <a:srgbClr val="0000FF"/>
              </a:solidFill>
              <a:effectLst/>
              <a:uLnTx/>
              <a:uFillTx/>
              <a:latin typeface="Comic Sans MS" pitchFamily="66" charset="0"/>
              <a:ea typeface="+mn-ea"/>
              <a:cs typeface="+mn-cs"/>
            </a:endParaRPr>
          </a:p>
          <a:p>
            <a:pPr marL="225425" marR="0" lvl="0" indent="-225425" algn="l" defTabSz="914400" rtl="0" eaLnBrk="0" fontAlgn="base" latinLnBrk="0" hangingPunct="0">
              <a:lnSpc>
                <a:spcPct val="100000"/>
              </a:lnSpc>
              <a:spcBef>
                <a:spcPts val="1200"/>
              </a:spcBef>
              <a:spcAft>
                <a:spcPct val="0"/>
              </a:spcAft>
              <a:buClrTx/>
              <a:buSzTx/>
              <a:buFont typeface="Wingdings" pitchFamily="2" charset="2"/>
              <a:buChar char="§"/>
              <a:tabLst/>
              <a:defRPr/>
            </a:pPr>
            <a:endParaRPr kumimoji="0" lang="en-US" sz="1400" b="0"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50th-new-ppt2"/>
          <p:cNvPicPr>
            <a:picLocks noChangeAspect="1" noChangeArrowheads="1"/>
          </p:cNvPicPr>
          <p:nvPr userDrawn="1"/>
        </p:nvPicPr>
        <p:blipFill>
          <a:blip r:embed="rId2" cstate="print"/>
          <a:srcRect/>
          <a:stretch>
            <a:fillRect/>
          </a:stretch>
        </p:blipFill>
        <p:spPr bwMode="auto">
          <a:xfrm>
            <a:off x="1588" y="1"/>
            <a:ext cx="9140825" cy="6870268"/>
          </a:xfrm>
          <a:prstGeom prst="rect">
            <a:avLst/>
          </a:prstGeom>
          <a:noFill/>
          <a:ln w="9525">
            <a:noFill/>
            <a:miter lim="800000"/>
            <a:headEnd/>
            <a:tailEnd/>
          </a:ln>
        </p:spPr>
      </p:pic>
      <p:pic>
        <p:nvPicPr>
          <p:cNvPr id="5" name="Picture 19" descr="name-darker"/>
          <p:cNvPicPr>
            <a:picLocks noChangeAspect="1" noChangeArrowheads="1"/>
          </p:cNvPicPr>
          <p:nvPr userDrawn="1"/>
        </p:nvPicPr>
        <p:blipFill>
          <a:blip r:embed="rId3" cstate="print"/>
          <a:srcRect/>
          <a:stretch>
            <a:fillRect/>
          </a:stretch>
        </p:blipFill>
        <p:spPr bwMode="auto">
          <a:xfrm>
            <a:off x="792163" y="817563"/>
            <a:ext cx="7559675" cy="803275"/>
          </a:xfrm>
          <a:prstGeom prst="rect">
            <a:avLst/>
          </a:prstGeom>
          <a:noFill/>
          <a:ln w="9525">
            <a:noFill/>
            <a:miter lim="800000"/>
            <a:headEnd/>
            <a:tailEnd/>
          </a:ln>
        </p:spPr>
      </p:pic>
      <p:pic>
        <p:nvPicPr>
          <p:cNvPr id="6" name="Picture 5" descr="blue-star"/>
          <p:cNvPicPr>
            <a:picLocks noChangeAspect="1" noChangeArrowheads="1"/>
          </p:cNvPicPr>
          <p:nvPr/>
        </p:nvPicPr>
        <p:blipFill>
          <a:blip r:embed="rId4" cstate="print"/>
          <a:srcRect/>
          <a:stretch>
            <a:fillRect/>
          </a:stretch>
        </p:blipFill>
        <p:spPr bwMode="auto">
          <a:xfrm>
            <a:off x="685800" y="762000"/>
            <a:ext cx="1733550" cy="1209675"/>
          </a:xfrm>
          <a:prstGeom prst="rect">
            <a:avLst/>
          </a:prstGeom>
          <a:noFill/>
          <a:ln w="9525">
            <a:noFill/>
            <a:miter lim="800000"/>
            <a:headEnd/>
            <a:tailEnd/>
          </a:ln>
        </p:spPr>
      </p:pic>
      <p:pic>
        <p:nvPicPr>
          <p:cNvPr id="7" name="Picture 16" descr="50logo"/>
          <p:cNvPicPr>
            <a:picLocks noChangeAspect="1" noChangeArrowheads="1"/>
          </p:cNvPicPr>
          <p:nvPr userDrawn="1"/>
        </p:nvPicPr>
        <p:blipFill>
          <a:blip r:embed="rId5" cstate="print"/>
          <a:srcRect/>
          <a:stretch>
            <a:fillRect/>
          </a:stretch>
        </p:blipFill>
        <p:spPr bwMode="auto">
          <a:xfrm>
            <a:off x="3643313" y="4959350"/>
            <a:ext cx="1855787" cy="1336675"/>
          </a:xfrm>
          <a:prstGeom prst="rect">
            <a:avLst/>
          </a:prstGeom>
          <a:noFill/>
          <a:ln w="9525">
            <a:noFill/>
            <a:miter lim="800000"/>
            <a:headEnd/>
            <a:tailEnd/>
          </a:ln>
        </p:spPr>
      </p:pic>
      <p:sp>
        <p:nvSpPr>
          <p:cNvPr id="4100" name="Rectangle 4"/>
          <p:cNvSpPr>
            <a:spLocks noGrp="1" noChangeArrowheads="1"/>
          </p:cNvSpPr>
          <p:nvPr>
            <p:ph type="ctrTitle"/>
          </p:nvPr>
        </p:nvSpPr>
        <p:spPr>
          <a:xfrm>
            <a:off x="1104900" y="2286000"/>
            <a:ext cx="6934200" cy="762000"/>
          </a:xfrm>
        </p:spPr>
        <p:txBody>
          <a:bodyPr/>
          <a:lstStyle>
            <a:lvl1pPr>
              <a:defRPr sz="3600">
                <a:solidFill>
                  <a:schemeClr val="tx1"/>
                </a:solidFill>
              </a:defRPr>
            </a:lvl1pPr>
          </a:lstStyle>
          <a:p>
            <a:r>
              <a:rPr lang="en-US"/>
              <a:t>Click to edit Master title style</a:t>
            </a:r>
          </a:p>
        </p:txBody>
      </p:sp>
      <p:sp>
        <p:nvSpPr>
          <p:cNvPr id="4101" name="Rectangle 5"/>
          <p:cNvSpPr>
            <a:spLocks noGrp="1" noChangeArrowheads="1"/>
          </p:cNvSpPr>
          <p:nvPr>
            <p:ph type="subTitle" idx="1"/>
          </p:nvPr>
        </p:nvSpPr>
        <p:spPr>
          <a:xfrm>
            <a:off x="2095500" y="3200400"/>
            <a:ext cx="4953000" cy="762000"/>
          </a:xfrm>
        </p:spPr>
        <p:txBody>
          <a:bodyPr/>
          <a:lstStyle>
            <a:lvl1pPr marL="0" indent="0" algn="ctr">
              <a:buFontTx/>
              <a:buNone/>
              <a:defRPr sz="1400"/>
            </a:lvl1pPr>
          </a:lstStyle>
          <a:p>
            <a:r>
              <a:rPr lang="en-US"/>
              <a:t>Click to edit Master subtitle style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3854 2.19653E-6 L 0.62188 2.19653E-6 " pathEditMode="relative" rAng="0" ptsTypes="AA">
                                      <p:cBhvr>
                                        <p:cTn id="6" dur="2000" fill="hold"/>
                                        <p:tgtEl>
                                          <p:spTgt spid="6"/>
                                        </p:tgtEl>
                                        <p:attrNameLst>
                                          <p:attrName>ppt_x</p:attrName>
                                          <p:attrName>ppt_y</p:attrName>
                                        </p:attrNameLst>
                                      </p:cBhvr>
                                      <p:rCtr x="292" y="0"/>
                                    </p:animMotion>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800"/>
                                        <p:tgtEl>
                                          <p:spTgt spid="6"/>
                                        </p:tgtEl>
                                      </p:cBhvr>
                                    </p:animEffect>
                                  </p:childTnLst>
                                </p:cTn>
                              </p:par>
                              <p:par>
                                <p:cTn id="10" presetID="10" presetClass="exit" presetSubtype="0" fill="hold" nodeType="withEffect">
                                  <p:stCondLst>
                                    <p:cond delay="1400"/>
                                  </p:stCondLst>
                                  <p:childTnLst>
                                    <p:animEffect transition="out" filter="fade">
                                      <p:cBhvr>
                                        <p:cTn id="11" dur="800"/>
                                        <p:tgtEl>
                                          <p:spTgt spid="6"/>
                                        </p:tgtEl>
                                      </p:cBhvr>
                                    </p:animEffect>
                                    <p:set>
                                      <p:cBhvr>
                                        <p:cTn id="12" dur="1" fill="hold">
                                          <p:stCondLst>
                                            <p:cond delay="7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sz="1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13" descr="beam"/>
          <p:cNvPicPr>
            <a:picLocks noChangeAspect="1" noChangeArrowheads="1"/>
          </p:cNvPicPr>
          <p:nvPr userDrawn="1"/>
        </p:nvPicPr>
        <p:blipFill>
          <a:blip r:embed="rId14" cstate="print"/>
          <a:srcRect/>
          <a:stretch>
            <a:fillRect/>
          </a:stretch>
        </p:blipFill>
        <p:spPr bwMode="auto">
          <a:xfrm>
            <a:off x="1143000" y="744538"/>
            <a:ext cx="7523163" cy="474662"/>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43000" y="304800"/>
            <a:ext cx="6858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1430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 name="Text Box 10"/>
          <p:cNvSpPr txBox="1">
            <a:spLocks noChangeArrowheads="1"/>
          </p:cNvSpPr>
          <p:nvPr userDrawn="1"/>
        </p:nvSpPr>
        <p:spPr bwMode="auto">
          <a:xfrm>
            <a:off x="8774113" y="6550025"/>
            <a:ext cx="369887" cy="274638"/>
          </a:xfrm>
          <a:prstGeom prst="rect">
            <a:avLst/>
          </a:prstGeom>
          <a:noFill/>
          <a:ln w="9525">
            <a:noFill/>
            <a:miter lim="800000"/>
            <a:headEnd/>
            <a:tailEnd/>
          </a:ln>
          <a:effectLst/>
        </p:spPr>
        <p:txBody>
          <a:bodyPr wrap="none">
            <a:spAutoFit/>
          </a:bodyPr>
          <a:lstStyle/>
          <a:p>
            <a:pPr>
              <a:defRPr/>
            </a:pPr>
            <a:fld id="{C22908D8-3C10-4A60-B312-9B98B8BE5D23}" type="slidenum">
              <a:rPr lang="en-US" sz="1200">
                <a:cs typeface="+mn-cs"/>
              </a:rPr>
              <a:pPr>
                <a:defRPr/>
              </a:pPr>
              <a:t>‹#›</a:t>
            </a:fld>
            <a:endParaRPr lang="en-US" sz="1200">
              <a:cs typeface="+mn-cs"/>
            </a:endParaRPr>
          </a:p>
        </p:txBody>
      </p:sp>
      <p:pic>
        <p:nvPicPr>
          <p:cNvPr id="1030" name="Picture 16" descr="newlogo"/>
          <p:cNvPicPr>
            <a:picLocks noChangeAspect="1" noChangeArrowheads="1"/>
          </p:cNvPicPr>
          <p:nvPr userDrawn="1"/>
        </p:nvPicPr>
        <p:blipFill>
          <a:blip r:embed="rId15" cstate="print"/>
          <a:srcRect/>
          <a:stretch>
            <a:fillRect/>
          </a:stretch>
        </p:blipFill>
        <p:spPr bwMode="auto">
          <a:xfrm>
            <a:off x="152400" y="152400"/>
            <a:ext cx="1143000" cy="952500"/>
          </a:xfrm>
          <a:prstGeom prst="rect">
            <a:avLst/>
          </a:prstGeom>
          <a:noFill/>
          <a:ln w="9525">
            <a:noFill/>
            <a:miter lim="800000"/>
            <a:headEnd/>
            <a:tailEnd/>
          </a:ln>
        </p:spPr>
      </p:pic>
      <p:sp>
        <p:nvSpPr>
          <p:cNvPr id="7" name="TextBox 6"/>
          <p:cNvSpPr txBox="1"/>
          <p:nvPr userDrawn="1"/>
        </p:nvSpPr>
        <p:spPr>
          <a:xfrm>
            <a:off x="0" y="6608618"/>
            <a:ext cx="2202873" cy="230832"/>
          </a:xfrm>
          <a:prstGeom prst="rect">
            <a:avLst/>
          </a:prstGeom>
          <a:noFill/>
        </p:spPr>
        <p:txBody>
          <a:bodyPr wrap="square" rtlCol="0">
            <a:spAutoFit/>
          </a:bodyPr>
          <a:lstStyle/>
          <a:p>
            <a:r>
              <a:rPr lang="en-US" sz="900" dirty="0" smtClean="0">
                <a:solidFill>
                  <a:schemeClr val="bg1"/>
                </a:solidFill>
              </a:rPr>
              <a:t>1110001</a:t>
            </a:r>
            <a:endParaRPr lang="en-US" sz="9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33"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Blip>
          <a:blip r:embed="rId16"/>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6"/>
        </a:buBlip>
        <a:defRPr>
          <a:solidFill>
            <a:schemeClr val="tx1"/>
          </a:solidFill>
          <a:latin typeface="+mn-lt"/>
        </a:defRPr>
      </a:lvl2pPr>
      <a:lvl3pPr marL="1143000" indent="-228600" algn="l" rtl="0" eaLnBrk="0" fontAlgn="base" hangingPunct="0">
        <a:spcBef>
          <a:spcPct val="20000"/>
        </a:spcBef>
        <a:spcAft>
          <a:spcPct val="0"/>
        </a:spcAft>
        <a:buBlip>
          <a:blip r:embed="rId16"/>
        </a:buBlip>
        <a:defRPr sz="1600">
          <a:solidFill>
            <a:schemeClr val="tx1"/>
          </a:solidFill>
          <a:latin typeface="+mn-lt"/>
        </a:defRPr>
      </a:lvl3pPr>
      <a:lvl4pPr marL="1600200" indent="-228600" algn="l" rtl="0" eaLnBrk="0" fontAlgn="base" hangingPunct="0">
        <a:spcBef>
          <a:spcPct val="20000"/>
        </a:spcBef>
        <a:spcAft>
          <a:spcPct val="0"/>
        </a:spcAft>
        <a:buBlip>
          <a:blip r:embed="rId16"/>
        </a:buBlip>
        <a:defRPr sz="1400">
          <a:solidFill>
            <a:schemeClr val="tx1"/>
          </a:solidFill>
          <a:latin typeface="+mn-lt"/>
        </a:defRPr>
      </a:lvl4pPr>
      <a:lvl5pPr marL="2057400" indent="-228600" algn="l" rtl="0" eaLnBrk="0" fontAlgn="base" hangingPunct="0">
        <a:spcBef>
          <a:spcPct val="20000"/>
        </a:spcBef>
        <a:spcAft>
          <a:spcPct val="0"/>
        </a:spcAft>
        <a:buBlip>
          <a:blip r:embed="rId16"/>
        </a:buBlip>
        <a:defRPr sz="12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19" descr="50th-new-ppt2"/>
          <p:cNvPicPr>
            <a:picLocks noChangeAspect="1" noChangeArrowheads="1"/>
          </p:cNvPicPr>
          <p:nvPr userDrawn="1"/>
        </p:nvPicPr>
        <p:blipFill>
          <a:blip r:embed="rId14" cstate="print"/>
          <a:srcRect/>
          <a:stretch>
            <a:fillRect/>
          </a:stretch>
        </p:blipFill>
        <p:spPr bwMode="auto">
          <a:xfrm>
            <a:off x="1588" y="1"/>
            <a:ext cx="9140825" cy="6870268"/>
          </a:xfrm>
          <a:prstGeom prst="rect">
            <a:avLst/>
          </a:prstGeom>
          <a:noFill/>
          <a:ln w="9525">
            <a:noFill/>
            <a:miter lim="800000"/>
            <a:headEnd/>
            <a:tailEnd/>
          </a:ln>
        </p:spPr>
      </p:pic>
      <p:pic>
        <p:nvPicPr>
          <p:cNvPr id="2051" name="Picture 15" descr="name-darker"/>
          <p:cNvPicPr>
            <a:picLocks noChangeAspect="1" noChangeArrowheads="1"/>
          </p:cNvPicPr>
          <p:nvPr userDrawn="1"/>
        </p:nvPicPr>
        <p:blipFill>
          <a:blip r:embed="rId15" cstate="print"/>
          <a:srcRect/>
          <a:stretch>
            <a:fillRect/>
          </a:stretch>
        </p:blipFill>
        <p:spPr bwMode="auto">
          <a:xfrm>
            <a:off x="792163" y="2333625"/>
            <a:ext cx="7559675" cy="803275"/>
          </a:xfrm>
          <a:prstGeom prst="rect">
            <a:avLst/>
          </a:prstGeom>
          <a:noFill/>
          <a:ln w="9525">
            <a:noFill/>
            <a:miter lim="800000"/>
            <a:headEnd/>
            <a:tailEnd/>
          </a:ln>
        </p:spPr>
      </p:pic>
      <p:pic>
        <p:nvPicPr>
          <p:cNvPr id="5126" name="Picture 6" descr="blue-star"/>
          <p:cNvPicPr>
            <a:picLocks noChangeAspect="1" noChangeArrowheads="1"/>
          </p:cNvPicPr>
          <p:nvPr/>
        </p:nvPicPr>
        <p:blipFill>
          <a:blip r:embed="rId16" cstate="print"/>
          <a:srcRect/>
          <a:stretch>
            <a:fillRect/>
          </a:stretch>
        </p:blipFill>
        <p:spPr bwMode="auto">
          <a:xfrm>
            <a:off x="247650" y="2286000"/>
            <a:ext cx="1733550" cy="1209675"/>
          </a:xfrm>
          <a:prstGeom prst="rect">
            <a:avLst/>
          </a:prstGeom>
          <a:noFill/>
          <a:ln w="9525">
            <a:noFill/>
            <a:miter lim="800000"/>
            <a:headEnd/>
            <a:tailEnd/>
          </a:ln>
        </p:spPr>
      </p:pic>
      <p:pic>
        <p:nvPicPr>
          <p:cNvPr id="2053" name="Picture 10" descr="50logo"/>
          <p:cNvPicPr>
            <a:picLocks noChangeAspect="1" noChangeArrowheads="1"/>
          </p:cNvPicPr>
          <p:nvPr userDrawn="1"/>
        </p:nvPicPr>
        <p:blipFill>
          <a:blip r:embed="rId17" cstate="print"/>
          <a:srcRect/>
          <a:stretch>
            <a:fillRect/>
          </a:stretch>
        </p:blipFill>
        <p:spPr bwMode="auto">
          <a:xfrm>
            <a:off x="3643313" y="4959350"/>
            <a:ext cx="1855787" cy="1336675"/>
          </a:xfrm>
          <a:prstGeom prst="rect">
            <a:avLst/>
          </a:prstGeom>
          <a:noFill/>
          <a:ln w="9525">
            <a:noFill/>
            <a:miter lim="800000"/>
            <a:headEnd/>
            <a:tailEnd/>
          </a:ln>
        </p:spPr>
      </p:pic>
      <p:pic>
        <p:nvPicPr>
          <p:cNvPr id="2054" name="Picture 12" descr="tag"/>
          <p:cNvPicPr>
            <a:picLocks noChangeAspect="1" noChangeArrowheads="1"/>
          </p:cNvPicPr>
          <p:nvPr userDrawn="1"/>
        </p:nvPicPr>
        <p:blipFill>
          <a:blip r:embed="rId18" cstate="print">
            <a:lum bright="-6000" contrast="-54000"/>
          </a:blip>
          <a:srcRect/>
          <a:stretch>
            <a:fillRect/>
          </a:stretch>
        </p:blipFill>
        <p:spPr bwMode="auto">
          <a:xfrm>
            <a:off x="2538413" y="2819400"/>
            <a:ext cx="4067175"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3855 -4.62428E-7 L 0.71146 -4.62428E-7 " pathEditMode="relative" rAng="0" ptsTypes="AA">
                                      <p:cBhvr>
                                        <p:cTn id="6" dur="2000" fill="hold"/>
                                        <p:tgtEl>
                                          <p:spTgt spid="5126"/>
                                        </p:tgtEl>
                                        <p:attrNameLst>
                                          <p:attrName>ppt_x</p:attrName>
                                          <p:attrName>ppt_y</p:attrName>
                                        </p:attrNameLst>
                                      </p:cBhvr>
                                      <p:rCtr x="336" y="0"/>
                                    </p:animMotion>
                                  </p:childTnLst>
                                </p:cTn>
                              </p:par>
                              <p:par>
                                <p:cTn id="7" presetID="10"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animEffect transition="in" filter="fade">
                                      <p:cBhvr>
                                        <p:cTn id="9" dur="800"/>
                                        <p:tgtEl>
                                          <p:spTgt spid="5126"/>
                                        </p:tgtEl>
                                      </p:cBhvr>
                                    </p:animEffect>
                                  </p:childTnLst>
                                </p:cTn>
                              </p:par>
                              <p:par>
                                <p:cTn id="10" presetID="10" presetClass="exit" presetSubtype="0" fill="hold" nodeType="withEffect">
                                  <p:stCondLst>
                                    <p:cond delay="1400"/>
                                  </p:stCondLst>
                                  <p:childTnLst>
                                    <p:animEffect transition="out" filter="fade">
                                      <p:cBhvr>
                                        <p:cTn id="11" dur="800"/>
                                        <p:tgtEl>
                                          <p:spTgt spid="5126"/>
                                        </p:tgtEl>
                                      </p:cBhvr>
                                    </p:animEffect>
                                    <p:set>
                                      <p:cBhvr>
                                        <p:cTn id="12" dur="1" fill="hold">
                                          <p:stCondLst>
                                            <p:cond delay="7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04900" y="2352725"/>
            <a:ext cx="6934200" cy="977900"/>
          </a:xfrm>
        </p:spPr>
        <p:txBody>
          <a:bodyPr/>
          <a:lstStyle/>
          <a:p>
            <a:pPr eaLnBrk="1" hangingPunct="1"/>
            <a:r>
              <a:rPr lang="en-US" dirty="0" smtClean="0"/>
              <a:t>GEOINT</a:t>
            </a:r>
          </a:p>
        </p:txBody>
      </p:sp>
      <p:sp>
        <p:nvSpPr>
          <p:cNvPr id="4099" name="Rectangle 3"/>
          <p:cNvSpPr>
            <a:spLocks noGrp="1" noChangeArrowheads="1"/>
          </p:cNvSpPr>
          <p:nvPr>
            <p:ph type="subTitle" idx="1"/>
          </p:nvPr>
        </p:nvSpPr>
        <p:spPr>
          <a:xfrm>
            <a:off x="2095500" y="3457575"/>
            <a:ext cx="4953000" cy="762000"/>
          </a:xfrm>
        </p:spPr>
        <p:txBody>
          <a:bodyPr/>
          <a:lstStyle/>
          <a:p>
            <a:pPr eaLnBrk="1" hangingPunct="1"/>
            <a:r>
              <a:rPr lang="en-US" sz="2400" dirty="0" smtClean="0"/>
              <a:t>Bruce Carlson</a:t>
            </a:r>
          </a:p>
          <a:p>
            <a:pPr eaLnBrk="1" hangingPunct="1"/>
            <a:r>
              <a:rPr lang="en-US" sz="2400" dirty="0" smtClean="0"/>
              <a:t>17 October 2011</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246147"/>
            <a:ext cx="6742113" cy="685800"/>
          </a:xfrm>
        </p:spPr>
        <p:txBody>
          <a:bodyPr/>
          <a:lstStyle/>
          <a:p>
            <a:r>
              <a:rPr lang="en-US" dirty="0" smtClean="0"/>
              <a:t>Joint Collaboration Cells</a:t>
            </a:r>
            <a:endParaRPr lang="en-US" dirty="0"/>
          </a:p>
        </p:txBody>
      </p:sp>
      <p:pic>
        <p:nvPicPr>
          <p:cNvPr id="5" name="Picture 4" descr="DeepWaterHorizon.jpg"/>
          <p:cNvPicPr>
            <a:picLocks noChangeAspect="1"/>
          </p:cNvPicPr>
          <p:nvPr/>
        </p:nvPicPr>
        <p:blipFill>
          <a:blip r:embed="rId3" cstate="screen"/>
          <a:srcRect/>
          <a:stretch>
            <a:fillRect/>
          </a:stretch>
        </p:blipFill>
        <p:spPr>
          <a:xfrm>
            <a:off x="1477477" y="4336923"/>
            <a:ext cx="4036823" cy="2325587"/>
          </a:xfrm>
          <a:prstGeom prst="rect">
            <a:avLst/>
          </a:prstGeom>
          <a:ln w="12700">
            <a:solidFill>
              <a:srgbClr val="4D4D4D"/>
            </a:solidFill>
          </a:ln>
        </p:spPr>
      </p:pic>
      <p:sp>
        <p:nvSpPr>
          <p:cNvPr id="7" name="TextBox 6"/>
          <p:cNvSpPr txBox="1"/>
          <p:nvPr/>
        </p:nvSpPr>
        <p:spPr>
          <a:xfrm>
            <a:off x="17014" y="5993433"/>
            <a:ext cx="1436912" cy="584775"/>
          </a:xfrm>
          <a:prstGeom prst="rect">
            <a:avLst/>
          </a:prstGeom>
          <a:solidFill>
            <a:srgbClr val="FFFFFF">
              <a:alpha val="63137"/>
            </a:srgbClr>
          </a:solidFill>
          <a:effectLst>
            <a:softEdge rad="127000"/>
          </a:effectLst>
        </p:spPr>
        <p:txBody>
          <a:bodyPr wrap="square" rtlCol="0">
            <a:spAutoFit/>
          </a:bodyPr>
          <a:lstStyle/>
          <a:p>
            <a:pPr algn="r"/>
            <a:r>
              <a:rPr lang="en-US" sz="1600" dirty="0" smtClean="0">
                <a:solidFill>
                  <a:schemeClr val="tx1">
                    <a:lumMod val="50000"/>
                  </a:schemeClr>
                </a:solidFill>
              </a:rPr>
              <a:t>Deep Water</a:t>
            </a:r>
            <a:br>
              <a:rPr lang="en-US" sz="1600" dirty="0" smtClean="0">
                <a:solidFill>
                  <a:schemeClr val="tx1">
                    <a:lumMod val="50000"/>
                  </a:schemeClr>
                </a:solidFill>
              </a:rPr>
            </a:br>
            <a:r>
              <a:rPr lang="en-US" sz="1600" dirty="0" smtClean="0">
                <a:solidFill>
                  <a:schemeClr val="tx1">
                    <a:lumMod val="50000"/>
                  </a:schemeClr>
                </a:solidFill>
              </a:rPr>
              <a:t>Horizon</a:t>
            </a:r>
            <a:endParaRPr lang="en-US" sz="1600" dirty="0">
              <a:solidFill>
                <a:schemeClr val="tx1">
                  <a:lumMod val="50000"/>
                </a:schemeClr>
              </a:solidFill>
            </a:endParaRPr>
          </a:p>
        </p:txBody>
      </p:sp>
      <p:sp>
        <p:nvSpPr>
          <p:cNvPr id="23" name="Text Box 91"/>
          <p:cNvSpPr txBox="1">
            <a:spLocks noChangeArrowheads="1"/>
          </p:cNvSpPr>
          <p:nvPr/>
        </p:nvSpPr>
        <p:spPr bwMode="auto">
          <a:xfrm>
            <a:off x="1900945" y="1001206"/>
            <a:ext cx="4180962" cy="451406"/>
          </a:xfrm>
          <a:prstGeom prst="rect">
            <a:avLst/>
          </a:prstGeom>
          <a:noFill/>
          <a:ln w="28575" algn="ctr">
            <a:noFill/>
            <a:miter lim="800000"/>
            <a:headEnd/>
            <a:tailEnd/>
          </a:ln>
          <a:effectLst/>
        </p:spPr>
        <p:txBody>
          <a:bodyPr wrap="square">
            <a:spAutoFit/>
          </a:bodyPr>
          <a:lstStyle/>
          <a:p>
            <a:pPr>
              <a:lnSpc>
                <a:spcPts val="1400"/>
              </a:lnSpc>
            </a:pPr>
            <a:r>
              <a:rPr lang="en-US" sz="1400" dirty="0">
                <a:solidFill>
                  <a:srgbClr val="000000"/>
                </a:solidFill>
                <a:latin typeface="+mj-lt"/>
              </a:rPr>
              <a:t>L</a:t>
            </a:r>
            <a:r>
              <a:rPr lang="en-US" sz="1400" u="none" dirty="0" smtClean="0">
                <a:solidFill>
                  <a:srgbClr val="000000"/>
                </a:solidFill>
                <a:latin typeface="+mj-lt"/>
              </a:rPr>
              <a:t>ower </a:t>
            </a:r>
            <a:r>
              <a:rPr lang="en-US" sz="1400" u="none" dirty="0">
                <a:solidFill>
                  <a:srgbClr val="000000"/>
                </a:solidFill>
                <a:latin typeface="+mj-lt"/>
              </a:rPr>
              <a:t>quality information </a:t>
            </a:r>
            <a:r>
              <a:rPr lang="en-US" sz="1400" u="none" dirty="0" smtClean="0">
                <a:solidFill>
                  <a:srgbClr val="000000"/>
                </a:solidFill>
                <a:latin typeface="+mj-lt"/>
              </a:rPr>
              <a:t>w/ high </a:t>
            </a:r>
            <a:r>
              <a:rPr lang="en-US" sz="1400" u="none" dirty="0">
                <a:solidFill>
                  <a:srgbClr val="000000"/>
                </a:solidFill>
                <a:latin typeface="+mj-lt"/>
              </a:rPr>
              <a:t>tactical </a:t>
            </a:r>
            <a:r>
              <a:rPr lang="en-US" sz="1400" u="none" dirty="0" smtClean="0">
                <a:solidFill>
                  <a:srgbClr val="000000"/>
                </a:solidFill>
                <a:latin typeface="+mj-lt"/>
              </a:rPr>
              <a:t/>
            </a:r>
            <a:br>
              <a:rPr lang="en-US" sz="1400" u="none" dirty="0" smtClean="0">
                <a:solidFill>
                  <a:srgbClr val="000000"/>
                </a:solidFill>
                <a:latin typeface="+mj-lt"/>
              </a:rPr>
            </a:br>
            <a:r>
              <a:rPr lang="en-US" sz="1400" u="none" dirty="0" smtClean="0">
                <a:solidFill>
                  <a:srgbClr val="000000"/>
                </a:solidFill>
                <a:latin typeface="+mj-lt"/>
              </a:rPr>
              <a:t>value</a:t>
            </a:r>
            <a:r>
              <a:rPr lang="en-US" sz="1400" dirty="0">
                <a:solidFill>
                  <a:srgbClr val="000000"/>
                </a:solidFill>
                <a:latin typeface="+mj-lt"/>
              </a:rPr>
              <a:t> </a:t>
            </a:r>
            <a:r>
              <a:rPr lang="en-US" sz="1400" u="none" dirty="0" smtClean="0">
                <a:solidFill>
                  <a:srgbClr val="000000"/>
                </a:solidFill>
                <a:latin typeface="+mj-lt"/>
              </a:rPr>
              <a:t>satisfies </a:t>
            </a:r>
            <a:r>
              <a:rPr lang="en-US" sz="1400" u="none" dirty="0">
                <a:solidFill>
                  <a:srgbClr val="000000"/>
                </a:solidFill>
                <a:latin typeface="+mj-lt"/>
              </a:rPr>
              <a:t>actionable time frame</a:t>
            </a:r>
          </a:p>
        </p:txBody>
      </p:sp>
      <p:grpSp>
        <p:nvGrpSpPr>
          <p:cNvPr id="46" name="Group 45"/>
          <p:cNvGrpSpPr/>
          <p:nvPr/>
        </p:nvGrpSpPr>
        <p:grpSpPr>
          <a:xfrm>
            <a:off x="782804" y="1291773"/>
            <a:ext cx="7499017" cy="2924509"/>
            <a:chOff x="249238" y="1161147"/>
            <a:chExt cx="7499017" cy="2924509"/>
          </a:xfrm>
        </p:grpSpPr>
        <p:grpSp>
          <p:nvGrpSpPr>
            <p:cNvPr id="45" name="Group 44"/>
            <p:cNvGrpSpPr/>
            <p:nvPr/>
          </p:nvGrpSpPr>
          <p:grpSpPr>
            <a:xfrm>
              <a:off x="249238" y="1161147"/>
              <a:ext cx="7499017" cy="2924509"/>
              <a:chOff x="249238" y="1407885"/>
              <a:chExt cx="7499017" cy="2924509"/>
            </a:xfrm>
          </p:grpSpPr>
          <p:sp>
            <p:nvSpPr>
              <p:cNvPr id="14" name="Rectangle 82"/>
              <p:cNvSpPr>
                <a:spLocks noChangeArrowheads="1"/>
              </p:cNvSpPr>
              <p:nvPr/>
            </p:nvSpPr>
            <p:spPr bwMode="auto">
              <a:xfrm>
                <a:off x="588223" y="1743891"/>
                <a:ext cx="6661534" cy="2545274"/>
              </a:xfrm>
              <a:prstGeom prst="rect">
                <a:avLst/>
              </a:prstGeom>
              <a:gradFill rotWithShape="1">
                <a:gsLst>
                  <a:gs pos="39000">
                    <a:schemeClr val="bg1"/>
                  </a:gs>
                  <a:gs pos="66000">
                    <a:schemeClr val="bg1"/>
                  </a:gs>
                  <a:gs pos="0">
                    <a:srgbClr val="FFCC66"/>
                  </a:gs>
                  <a:gs pos="92000">
                    <a:schemeClr val="tx2">
                      <a:lumMod val="40000"/>
                      <a:lumOff val="60000"/>
                      <a:alpha val="30000"/>
                    </a:schemeClr>
                  </a:gs>
                </a:gsLst>
                <a:lin ang="0" scaled="1"/>
              </a:gradFill>
              <a:ln w="12700">
                <a:solidFill>
                  <a:schemeClr val="bg2"/>
                </a:solidFill>
                <a:miter lim="800000"/>
                <a:headEnd/>
                <a:tailEnd/>
              </a:ln>
              <a:effectLst/>
            </p:spPr>
            <p:txBody>
              <a:bodyPr wrap="none" anchor="ctr"/>
              <a:lstStyle/>
              <a:p>
                <a:endParaRPr lang="en-US" dirty="0"/>
              </a:p>
            </p:txBody>
          </p:sp>
          <p:sp>
            <p:nvSpPr>
              <p:cNvPr id="16" name="Text Box 84"/>
              <p:cNvSpPr txBox="1">
                <a:spLocks noChangeArrowheads="1"/>
              </p:cNvSpPr>
              <p:nvPr/>
            </p:nvSpPr>
            <p:spPr bwMode="auto">
              <a:xfrm rot="16200000">
                <a:off x="-434748" y="2792720"/>
                <a:ext cx="1706526" cy="338554"/>
              </a:xfrm>
              <a:prstGeom prst="rect">
                <a:avLst/>
              </a:prstGeom>
              <a:noFill/>
              <a:ln w="28575" algn="ctr">
                <a:noFill/>
                <a:miter lim="800000"/>
                <a:headEnd/>
                <a:tailEnd/>
              </a:ln>
              <a:effectLst/>
            </p:spPr>
            <p:txBody>
              <a:bodyPr wrap="square">
                <a:spAutoFit/>
              </a:bodyPr>
              <a:lstStyle/>
              <a:p>
                <a:pPr algn="ctr"/>
                <a:r>
                  <a:rPr lang="en-US" sz="1600" u="none" dirty="0">
                    <a:solidFill>
                      <a:srgbClr val="000000"/>
                    </a:solidFill>
                    <a:latin typeface="+mj-lt"/>
                  </a:rPr>
                  <a:t>Value &amp; Quality</a:t>
                </a:r>
              </a:p>
            </p:txBody>
          </p:sp>
          <p:sp>
            <p:nvSpPr>
              <p:cNvPr id="12" name="Freeform 80"/>
              <p:cNvSpPr>
                <a:spLocks/>
              </p:cNvSpPr>
              <p:nvPr/>
            </p:nvSpPr>
            <p:spPr bwMode="auto">
              <a:xfrm>
                <a:off x="578232" y="1407885"/>
                <a:ext cx="7170023" cy="2924509"/>
              </a:xfrm>
              <a:custGeom>
                <a:avLst/>
                <a:gdLst/>
                <a:ahLst/>
                <a:cxnLst>
                  <a:cxn ang="0">
                    <a:pos x="0" y="0"/>
                  </a:cxn>
                  <a:cxn ang="0">
                    <a:pos x="0" y="1663"/>
                  </a:cxn>
                  <a:cxn ang="0">
                    <a:pos x="2206" y="1663"/>
                  </a:cxn>
                </a:cxnLst>
                <a:rect l="0" t="0" r="r" b="b"/>
                <a:pathLst>
                  <a:path w="2206" h="1663">
                    <a:moveTo>
                      <a:pt x="0" y="0"/>
                    </a:moveTo>
                    <a:lnTo>
                      <a:pt x="0" y="1663"/>
                    </a:lnTo>
                    <a:lnTo>
                      <a:pt x="2206" y="1663"/>
                    </a:lnTo>
                  </a:path>
                </a:pathLst>
              </a:custGeom>
              <a:noFill/>
              <a:ln w="38100" cap="flat" cmpd="sng">
                <a:solidFill>
                  <a:schemeClr val="tx1"/>
                </a:solidFill>
                <a:prstDash val="solid"/>
                <a:round/>
                <a:headEnd type="stealth" w="med" len="med"/>
                <a:tailEnd type="stealth" w="med" len="med"/>
              </a:ln>
              <a:effectLst/>
            </p:spPr>
            <p:txBody>
              <a:bodyPr/>
              <a:lstStyle/>
              <a:p>
                <a:endParaRPr lang="en-US"/>
              </a:p>
            </p:txBody>
          </p:sp>
          <p:sp>
            <p:nvSpPr>
              <p:cNvPr id="15" name="Text Box 83"/>
              <p:cNvSpPr txBox="1">
                <a:spLocks noChangeArrowheads="1"/>
              </p:cNvSpPr>
              <p:nvPr/>
            </p:nvSpPr>
            <p:spPr bwMode="auto">
              <a:xfrm>
                <a:off x="3491636" y="3947822"/>
                <a:ext cx="575542" cy="307777"/>
              </a:xfrm>
              <a:prstGeom prst="rect">
                <a:avLst/>
              </a:prstGeom>
              <a:noFill/>
              <a:ln w="28575" algn="ctr">
                <a:noFill/>
                <a:miter lim="800000"/>
                <a:headEnd/>
                <a:tailEnd/>
              </a:ln>
              <a:effectLst/>
            </p:spPr>
            <p:txBody>
              <a:bodyPr wrap="none">
                <a:spAutoFit/>
              </a:bodyPr>
              <a:lstStyle/>
              <a:p>
                <a:pPr algn="ctr"/>
                <a:r>
                  <a:rPr lang="en-US" sz="1400" b="0" u="none" dirty="0">
                    <a:solidFill>
                      <a:srgbClr val="000000"/>
                    </a:solidFill>
                    <a:latin typeface="+mj-lt"/>
                  </a:rPr>
                  <a:t>Time</a:t>
                </a:r>
              </a:p>
            </p:txBody>
          </p:sp>
          <p:sp>
            <p:nvSpPr>
              <p:cNvPr id="19" name="Text Box 87"/>
              <p:cNvSpPr txBox="1">
                <a:spLocks noChangeArrowheads="1"/>
              </p:cNvSpPr>
              <p:nvPr/>
            </p:nvSpPr>
            <p:spPr bwMode="auto">
              <a:xfrm>
                <a:off x="877504" y="2641938"/>
                <a:ext cx="811441" cy="523220"/>
              </a:xfrm>
              <a:prstGeom prst="rect">
                <a:avLst/>
              </a:prstGeom>
              <a:noFill/>
              <a:ln w="28575" algn="ctr">
                <a:noFill/>
                <a:miter lim="800000"/>
                <a:headEnd/>
                <a:tailEnd/>
              </a:ln>
              <a:effectLst/>
            </p:spPr>
            <p:txBody>
              <a:bodyPr wrap="none">
                <a:spAutoFit/>
              </a:bodyPr>
              <a:lstStyle/>
              <a:p>
                <a:pPr algn="ctr"/>
                <a:r>
                  <a:rPr lang="en-US" sz="1400" u="none" dirty="0">
                    <a:solidFill>
                      <a:srgbClr val="000000"/>
                    </a:solidFill>
                    <a:latin typeface="+mj-lt"/>
                  </a:rPr>
                  <a:t>Combat</a:t>
                </a:r>
              </a:p>
              <a:p>
                <a:pPr algn="ctr"/>
                <a:r>
                  <a:rPr lang="en-US" sz="1400" u="none" dirty="0">
                    <a:solidFill>
                      <a:srgbClr val="000000"/>
                    </a:solidFill>
                    <a:latin typeface="+mj-lt"/>
                  </a:rPr>
                  <a:t>Zone</a:t>
                </a:r>
              </a:p>
            </p:txBody>
          </p:sp>
          <p:sp>
            <p:nvSpPr>
              <p:cNvPr id="20" name="Text Box 88"/>
              <p:cNvSpPr txBox="1">
                <a:spLocks noChangeArrowheads="1"/>
              </p:cNvSpPr>
              <p:nvPr/>
            </p:nvSpPr>
            <p:spPr bwMode="auto">
              <a:xfrm>
                <a:off x="6064064" y="2747125"/>
                <a:ext cx="821059" cy="523220"/>
              </a:xfrm>
              <a:prstGeom prst="rect">
                <a:avLst/>
              </a:prstGeom>
              <a:noFill/>
              <a:ln w="28575" algn="ctr">
                <a:noFill/>
                <a:miter lim="800000"/>
                <a:headEnd/>
                <a:tailEnd/>
              </a:ln>
              <a:effectLst/>
            </p:spPr>
            <p:txBody>
              <a:bodyPr wrap="none">
                <a:spAutoFit/>
              </a:bodyPr>
              <a:lstStyle/>
              <a:p>
                <a:pPr algn="ctr"/>
                <a:r>
                  <a:rPr lang="en-US" sz="1400" b="0" u="none" dirty="0">
                    <a:solidFill>
                      <a:srgbClr val="000000"/>
                    </a:solidFill>
                    <a:latin typeface="+mn-lt"/>
                  </a:rPr>
                  <a:t>Comfort</a:t>
                </a:r>
              </a:p>
              <a:p>
                <a:pPr algn="ctr"/>
                <a:r>
                  <a:rPr lang="en-US" sz="1400" b="0" u="none" dirty="0">
                    <a:solidFill>
                      <a:srgbClr val="000000"/>
                    </a:solidFill>
                    <a:latin typeface="+mn-lt"/>
                  </a:rPr>
                  <a:t>Zone</a:t>
                </a:r>
              </a:p>
            </p:txBody>
          </p:sp>
          <p:sp>
            <p:nvSpPr>
              <p:cNvPr id="21" name="Rectangle 89"/>
              <p:cNvSpPr>
                <a:spLocks noChangeArrowheads="1"/>
              </p:cNvSpPr>
              <p:nvPr/>
            </p:nvSpPr>
            <p:spPr bwMode="auto">
              <a:xfrm>
                <a:off x="2618448" y="1972729"/>
                <a:ext cx="2321918" cy="584775"/>
              </a:xfrm>
              <a:prstGeom prst="rect">
                <a:avLst/>
              </a:prstGeom>
              <a:noFill/>
              <a:ln w="9525">
                <a:noFill/>
                <a:miter lim="800000"/>
                <a:headEnd/>
                <a:tailEnd/>
              </a:ln>
              <a:effectLst/>
            </p:spPr>
            <p:txBody>
              <a:bodyPr wrap="none">
                <a:spAutoFit/>
              </a:bodyPr>
              <a:lstStyle/>
              <a:p>
                <a:pPr algn="ctr"/>
                <a:r>
                  <a:rPr lang="en-US" sz="1600" u="none" dirty="0" smtClean="0">
                    <a:solidFill>
                      <a:srgbClr val="000000"/>
                    </a:solidFill>
                  </a:rPr>
                  <a:t>Time </a:t>
                </a:r>
                <a:r>
                  <a:rPr lang="en-US" sz="1600" i="1" u="none" dirty="0" smtClean="0">
                    <a:solidFill>
                      <a:srgbClr val="000000"/>
                    </a:solidFill>
                  </a:rPr>
                  <a:t>vs.</a:t>
                </a:r>
                <a:r>
                  <a:rPr lang="en-US" sz="1600" u="none" dirty="0" smtClean="0">
                    <a:solidFill>
                      <a:srgbClr val="000000"/>
                    </a:solidFill>
                  </a:rPr>
                  <a:t/>
                </a:r>
                <a:br>
                  <a:rPr lang="en-US" sz="1600" u="none" dirty="0" smtClean="0">
                    <a:solidFill>
                      <a:srgbClr val="000000"/>
                    </a:solidFill>
                  </a:rPr>
                </a:br>
                <a:r>
                  <a:rPr lang="en-US" sz="1600" u="none" dirty="0" smtClean="0">
                    <a:solidFill>
                      <a:srgbClr val="000000"/>
                    </a:solidFill>
                  </a:rPr>
                  <a:t>Tactical </a:t>
                </a:r>
                <a:r>
                  <a:rPr lang="en-US" sz="1600" u="none" dirty="0">
                    <a:solidFill>
                      <a:srgbClr val="000000"/>
                    </a:solidFill>
                  </a:rPr>
                  <a:t>Value &amp; Quality</a:t>
                </a:r>
              </a:p>
            </p:txBody>
          </p:sp>
          <p:grpSp>
            <p:nvGrpSpPr>
              <p:cNvPr id="28" name="Group 27"/>
              <p:cNvGrpSpPr/>
              <p:nvPr/>
            </p:nvGrpSpPr>
            <p:grpSpPr>
              <a:xfrm flipV="1">
                <a:off x="586040" y="1539614"/>
                <a:ext cx="1808468" cy="222114"/>
                <a:chOff x="422606" y="6149558"/>
                <a:chExt cx="1808468" cy="222114"/>
              </a:xfrm>
            </p:grpSpPr>
            <p:sp>
              <p:nvSpPr>
                <p:cNvPr id="22" name="AutoShape 90"/>
                <p:cNvSpPr>
                  <a:spLocks/>
                </p:cNvSpPr>
                <p:nvPr/>
              </p:nvSpPr>
              <p:spPr bwMode="auto">
                <a:xfrm rot="16200000">
                  <a:off x="1255863" y="5316301"/>
                  <a:ext cx="141954" cy="1808468"/>
                </a:xfrm>
                <a:prstGeom prst="leftBrace">
                  <a:avLst>
                    <a:gd name="adj1" fmla="val 18462"/>
                    <a:gd name="adj2" fmla="val 50000"/>
                  </a:avLst>
                </a:prstGeom>
                <a:solidFill>
                  <a:srgbClr val="3C5B19"/>
                </a:solidFill>
                <a:ln w="9525">
                  <a:solidFill>
                    <a:srgbClr val="3C5B19"/>
                  </a:solidFill>
                  <a:round/>
                  <a:headEnd/>
                  <a:tailEnd/>
                </a:ln>
                <a:effectLst/>
              </p:spPr>
              <p:txBody>
                <a:bodyPr wrap="none" anchor="ctr"/>
                <a:lstStyle/>
                <a:p>
                  <a:endParaRPr lang="en-US"/>
                </a:p>
              </p:txBody>
            </p:sp>
            <p:sp>
              <p:nvSpPr>
                <p:cNvPr id="26" name="Down Arrow 25"/>
                <p:cNvSpPr/>
                <p:nvPr/>
              </p:nvSpPr>
              <p:spPr>
                <a:xfrm>
                  <a:off x="1198179" y="6187741"/>
                  <a:ext cx="252249" cy="183931"/>
                </a:xfrm>
                <a:prstGeom prst="downArrow">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568818" y="1592332"/>
              <a:ext cx="6673812" cy="2345792"/>
              <a:chOff x="568818" y="1795528"/>
              <a:chExt cx="6673812" cy="2345792"/>
            </a:xfrm>
          </p:grpSpPr>
          <p:sp>
            <p:nvSpPr>
              <p:cNvPr id="17" name="Freeform 85"/>
              <p:cNvSpPr>
                <a:spLocks/>
              </p:cNvSpPr>
              <p:nvPr/>
            </p:nvSpPr>
            <p:spPr bwMode="auto">
              <a:xfrm>
                <a:off x="609580" y="1795528"/>
                <a:ext cx="6633050" cy="2250002"/>
              </a:xfrm>
              <a:custGeom>
                <a:avLst/>
                <a:gdLst/>
                <a:ahLst/>
                <a:cxnLst>
                  <a:cxn ang="0">
                    <a:pos x="0" y="0"/>
                  </a:cxn>
                  <a:cxn ang="0">
                    <a:pos x="348" y="174"/>
                  </a:cxn>
                  <a:cxn ang="0">
                    <a:pos x="652" y="935"/>
                  </a:cxn>
                  <a:cxn ang="0">
                    <a:pos x="1587" y="1239"/>
                  </a:cxn>
                  <a:cxn ang="0">
                    <a:pos x="2119" y="1293"/>
                  </a:cxn>
                </a:cxnLst>
                <a:rect l="0" t="0" r="r" b="b"/>
                <a:pathLst>
                  <a:path w="2119" h="1293">
                    <a:moveTo>
                      <a:pt x="0" y="0"/>
                    </a:moveTo>
                    <a:cubicBezTo>
                      <a:pt x="101" y="10"/>
                      <a:pt x="239" y="18"/>
                      <a:pt x="348" y="174"/>
                    </a:cubicBezTo>
                    <a:cubicBezTo>
                      <a:pt x="457" y="330"/>
                      <a:pt x="446" y="758"/>
                      <a:pt x="652" y="935"/>
                    </a:cubicBezTo>
                    <a:cubicBezTo>
                      <a:pt x="858" y="1112"/>
                      <a:pt x="1343" y="1179"/>
                      <a:pt x="1587" y="1239"/>
                    </a:cubicBezTo>
                    <a:cubicBezTo>
                      <a:pt x="1793" y="1282"/>
                      <a:pt x="2008" y="1282"/>
                      <a:pt x="2119" y="1293"/>
                    </a:cubicBezTo>
                  </a:path>
                </a:pathLst>
              </a:custGeom>
              <a:noFill/>
              <a:ln w="9525" cap="flat" cmpd="sng">
                <a:solidFill>
                  <a:srgbClr val="A50021"/>
                </a:solidFill>
                <a:prstDash val="solid"/>
                <a:round/>
                <a:headEnd/>
                <a:tailEnd/>
              </a:ln>
              <a:effectLst/>
            </p:spPr>
            <p:txBody>
              <a:bodyPr/>
              <a:lstStyle/>
              <a:p>
                <a:endParaRPr lang="en-US"/>
              </a:p>
            </p:txBody>
          </p:sp>
          <p:sp>
            <p:nvSpPr>
              <p:cNvPr id="18" name="Freeform 86"/>
              <p:cNvSpPr>
                <a:spLocks/>
              </p:cNvSpPr>
              <p:nvPr/>
            </p:nvSpPr>
            <p:spPr bwMode="auto">
              <a:xfrm>
                <a:off x="568818" y="1891318"/>
                <a:ext cx="6644741" cy="2250002"/>
              </a:xfrm>
              <a:custGeom>
                <a:avLst/>
                <a:gdLst/>
                <a:ahLst/>
                <a:cxnLst>
                  <a:cxn ang="0">
                    <a:pos x="2119" y="0"/>
                  </a:cxn>
                  <a:cxn ang="0">
                    <a:pos x="1741" y="318"/>
                  </a:cxn>
                  <a:cxn ang="0">
                    <a:pos x="1250" y="924"/>
                  </a:cxn>
                  <a:cxn ang="0">
                    <a:pos x="532" y="1239"/>
                  </a:cxn>
                  <a:cxn ang="0">
                    <a:pos x="0" y="1293"/>
                  </a:cxn>
                </a:cxnLst>
                <a:rect l="0" t="0" r="r" b="b"/>
                <a:pathLst>
                  <a:path w="2119" h="1293">
                    <a:moveTo>
                      <a:pt x="2119" y="0"/>
                    </a:moveTo>
                    <a:cubicBezTo>
                      <a:pt x="2056" y="53"/>
                      <a:pt x="1886" y="164"/>
                      <a:pt x="1741" y="318"/>
                    </a:cubicBezTo>
                    <a:cubicBezTo>
                      <a:pt x="1596" y="472"/>
                      <a:pt x="1451" y="770"/>
                      <a:pt x="1250" y="924"/>
                    </a:cubicBezTo>
                    <a:cubicBezTo>
                      <a:pt x="1049" y="1078"/>
                      <a:pt x="738" y="1196"/>
                      <a:pt x="532" y="1239"/>
                    </a:cubicBezTo>
                    <a:cubicBezTo>
                      <a:pt x="326" y="1282"/>
                      <a:pt x="111" y="1282"/>
                      <a:pt x="0" y="1293"/>
                    </a:cubicBezTo>
                  </a:path>
                </a:pathLst>
              </a:custGeom>
              <a:noFill/>
              <a:ln w="9525" cap="flat" cmpd="sng">
                <a:solidFill>
                  <a:schemeClr val="accent2"/>
                </a:solidFill>
                <a:prstDash val="lgDash"/>
                <a:round/>
                <a:headEnd/>
                <a:tailEnd/>
              </a:ln>
              <a:effectLst/>
            </p:spPr>
            <p:txBody>
              <a:bodyPr/>
              <a:lstStyle/>
              <a:p>
                <a:endParaRPr lang="en-US"/>
              </a:p>
            </p:txBody>
          </p:sp>
        </p:grpSp>
      </p:grpSp>
      <p:pic>
        <p:nvPicPr>
          <p:cNvPr id="9" name="Picture 8" descr="Haiti damagedPalace.jpg"/>
          <p:cNvPicPr>
            <a:picLocks noChangeAspect="1"/>
          </p:cNvPicPr>
          <p:nvPr/>
        </p:nvPicPr>
        <p:blipFill>
          <a:blip r:embed="rId4" cstate="screen"/>
          <a:srcRect/>
          <a:stretch>
            <a:fillRect/>
          </a:stretch>
        </p:blipFill>
        <p:spPr>
          <a:xfrm>
            <a:off x="5645699" y="4322409"/>
            <a:ext cx="1863457" cy="2349577"/>
          </a:xfrm>
          <a:prstGeom prst="rect">
            <a:avLst/>
          </a:prstGeom>
          <a:ln w="12700">
            <a:solidFill>
              <a:srgbClr val="4D4D4D"/>
            </a:solidFill>
            <a:prstDash val="solid"/>
          </a:ln>
        </p:spPr>
      </p:pic>
      <p:sp>
        <p:nvSpPr>
          <p:cNvPr id="10" name="TextBox 9"/>
          <p:cNvSpPr txBox="1"/>
          <p:nvPr/>
        </p:nvSpPr>
        <p:spPr>
          <a:xfrm>
            <a:off x="7590977" y="5747211"/>
            <a:ext cx="1320799" cy="830997"/>
          </a:xfrm>
          <a:prstGeom prst="rect">
            <a:avLst/>
          </a:prstGeom>
          <a:solidFill>
            <a:srgbClr val="FFFFFF">
              <a:alpha val="63922"/>
            </a:srgbClr>
          </a:solidFill>
          <a:effectLst>
            <a:softEdge rad="127000"/>
          </a:effectLst>
        </p:spPr>
        <p:txBody>
          <a:bodyPr wrap="square" rtlCol="0">
            <a:spAutoFit/>
          </a:bodyPr>
          <a:lstStyle/>
          <a:p>
            <a:r>
              <a:rPr lang="en-US" sz="1600" dirty="0" smtClean="0">
                <a:solidFill>
                  <a:schemeClr val="tx1">
                    <a:lumMod val="50000"/>
                  </a:schemeClr>
                </a:solidFill>
              </a:rPr>
              <a:t>Haiti,</a:t>
            </a:r>
            <a:br>
              <a:rPr lang="en-US" sz="1600" dirty="0" smtClean="0">
                <a:solidFill>
                  <a:schemeClr val="tx1">
                    <a:lumMod val="50000"/>
                  </a:schemeClr>
                </a:solidFill>
              </a:rPr>
            </a:br>
            <a:r>
              <a:rPr lang="en-US" sz="1600" dirty="0" smtClean="0">
                <a:solidFill>
                  <a:schemeClr val="tx1">
                    <a:lumMod val="50000"/>
                  </a:schemeClr>
                </a:solidFill>
              </a:rPr>
              <a:t>Presidential</a:t>
            </a:r>
            <a:br>
              <a:rPr lang="en-US" sz="1600" dirty="0" smtClean="0">
                <a:solidFill>
                  <a:schemeClr val="tx1">
                    <a:lumMod val="50000"/>
                  </a:schemeClr>
                </a:solidFill>
              </a:rPr>
            </a:br>
            <a:r>
              <a:rPr lang="en-US" sz="1600" dirty="0" smtClean="0">
                <a:solidFill>
                  <a:schemeClr val="tx1">
                    <a:lumMod val="50000"/>
                  </a:schemeClr>
                </a:solidFill>
              </a:rPr>
              <a:t>Palace</a:t>
            </a:r>
            <a:endParaRPr lang="en-US" sz="1600" dirty="0">
              <a:solidFill>
                <a:schemeClr val="tx1">
                  <a:lumMod val="50000"/>
                </a:schemeClr>
              </a:solidFill>
            </a:endParaRPr>
          </a:p>
        </p:txBody>
      </p:sp>
      <p:sp>
        <p:nvSpPr>
          <p:cNvPr id="25" name="TextBox 24"/>
          <p:cNvSpPr txBox="1"/>
          <p:nvPr/>
        </p:nvSpPr>
        <p:spPr>
          <a:xfrm>
            <a:off x="1393373" y="6626293"/>
            <a:ext cx="2032000" cy="215444"/>
          </a:xfrm>
          <a:prstGeom prst="rect">
            <a:avLst/>
          </a:prstGeom>
          <a:noFill/>
        </p:spPr>
        <p:txBody>
          <a:bodyPr wrap="square" rtlCol="0">
            <a:spAutoFit/>
          </a:bodyPr>
          <a:lstStyle/>
          <a:p>
            <a:r>
              <a:rPr lang="en-US" sz="800" dirty="0" smtClean="0">
                <a:solidFill>
                  <a:schemeClr val="tx1">
                    <a:lumMod val="50000"/>
                  </a:schemeClr>
                </a:solidFill>
              </a:rPr>
              <a:t>Source: </a:t>
            </a:r>
            <a:r>
              <a:rPr lang="en-US" sz="800" dirty="0" err="1" smtClean="0">
                <a:solidFill>
                  <a:schemeClr val="tx1">
                    <a:lumMod val="50000"/>
                  </a:schemeClr>
                </a:solidFill>
              </a:rPr>
              <a:t>U.S.Coast</a:t>
            </a:r>
            <a:r>
              <a:rPr lang="en-US" sz="800" dirty="0" smtClean="0">
                <a:solidFill>
                  <a:schemeClr val="tx1">
                    <a:lumMod val="50000"/>
                  </a:schemeClr>
                </a:solidFill>
              </a:rPr>
              <a:t> Guard</a:t>
            </a:r>
            <a:endParaRPr lang="en-US" sz="800" dirty="0">
              <a:solidFill>
                <a:schemeClr val="tx1">
                  <a:lumMod val="50000"/>
                </a:schemeClr>
              </a:solidFill>
            </a:endParaRPr>
          </a:p>
        </p:txBody>
      </p:sp>
      <p:sp>
        <p:nvSpPr>
          <p:cNvPr id="27" name="TextBox 26"/>
          <p:cNvSpPr txBox="1"/>
          <p:nvPr/>
        </p:nvSpPr>
        <p:spPr>
          <a:xfrm>
            <a:off x="5566230" y="6640807"/>
            <a:ext cx="2032000" cy="215444"/>
          </a:xfrm>
          <a:prstGeom prst="rect">
            <a:avLst/>
          </a:prstGeom>
          <a:noFill/>
        </p:spPr>
        <p:txBody>
          <a:bodyPr wrap="square" rtlCol="0">
            <a:spAutoFit/>
          </a:bodyPr>
          <a:lstStyle/>
          <a:p>
            <a:r>
              <a:rPr lang="en-US" sz="800" dirty="0" smtClean="0">
                <a:solidFill>
                  <a:schemeClr val="tx1">
                    <a:lumMod val="50000"/>
                  </a:schemeClr>
                </a:solidFill>
              </a:rPr>
              <a:t>Source: </a:t>
            </a:r>
            <a:r>
              <a:rPr lang="en-US" sz="800" dirty="0" err="1" smtClean="0">
                <a:solidFill>
                  <a:schemeClr val="tx1">
                    <a:lumMod val="50000"/>
                  </a:schemeClr>
                </a:solidFill>
              </a:rPr>
              <a:t>GeoEye</a:t>
            </a:r>
            <a:endParaRPr lang="en-US" sz="800" dirty="0">
              <a:solidFill>
                <a:schemeClr val="tx1">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ettlepa\Desktop\litewavesYelOrg.png"/>
          <p:cNvPicPr>
            <a:picLocks noChangeAspect="1" noChangeArrowheads="1"/>
          </p:cNvPicPr>
          <p:nvPr/>
        </p:nvPicPr>
        <p:blipFill>
          <a:blip r:embed="rId3" cstate="screen"/>
          <a:srcRect/>
          <a:stretch>
            <a:fillRect/>
          </a:stretch>
        </p:blipFill>
        <p:spPr bwMode="auto">
          <a:xfrm>
            <a:off x="0" y="1071535"/>
            <a:ext cx="9144000" cy="5583603"/>
          </a:xfrm>
          <a:prstGeom prst="rect">
            <a:avLst/>
          </a:prstGeom>
          <a:noFill/>
        </p:spPr>
      </p:pic>
      <p:sp>
        <p:nvSpPr>
          <p:cNvPr id="2" name="Title 1"/>
          <p:cNvSpPr>
            <a:spLocks noGrp="1"/>
          </p:cNvSpPr>
          <p:nvPr>
            <p:ph type="title"/>
          </p:nvPr>
        </p:nvSpPr>
        <p:spPr>
          <a:xfrm>
            <a:off x="1077685" y="266107"/>
            <a:ext cx="8066315" cy="685800"/>
          </a:xfrm>
        </p:spPr>
        <p:txBody>
          <a:bodyPr/>
          <a:lstStyle/>
          <a:p>
            <a:r>
              <a:rPr lang="en-US" dirty="0" smtClean="0"/>
              <a:t>Fusion Analysis &amp; Development Effort (FADE)</a:t>
            </a:r>
            <a:endParaRPr lang="en-US" dirty="0"/>
          </a:p>
        </p:txBody>
      </p:sp>
      <p:sp>
        <p:nvSpPr>
          <p:cNvPr id="7" name="TextBox 6"/>
          <p:cNvSpPr txBox="1"/>
          <p:nvPr/>
        </p:nvSpPr>
        <p:spPr>
          <a:xfrm>
            <a:off x="192088" y="1181100"/>
            <a:ext cx="8894762" cy="461665"/>
          </a:xfrm>
          <a:prstGeom prst="rect">
            <a:avLst/>
          </a:prstGeom>
          <a:noFill/>
        </p:spPr>
        <p:txBody>
          <a:bodyPr wrap="square" rtlCol="0">
            <a:spAutoFit/>
          </a:bodyPr>
          <a:lstStyle/>
          <a:p>
            <a:pPr algn="ctr"/>
            <a:r>
              <a:rPr lang="en-US" sz="2400" b="1" dirty="0" smtClean="0"/>
              <a:t>Multi-Intelligence Spatial Temporal </a:t>
            </a:r>
            <a:r>
              <a:rPr lang="en-US" sz="2400" b="1" dirty="0" err="1" smtClean="0"/>
              <a:t>Toolsuite</a:t>
            </a:r>
            <a:r>
              <a:rPr lang="en-US" sz="2400" b="1" dirty="0" smtClean="0"/>
              <a:t> (MIST)</a:t>
            </a:r>
            <a:endParaRPr lang="en-US" sz="2400" b="1" dirty="0"/>
          </a:p>
        </p:txBody>
      </p:sp>
      <p:sp>
        <p:nvSpPr>
          <p:cNvPr id="8" name="TextBox 7"/>
          <p:cNvSpPr txBox="1"/>
          <p:nvPr/>
        </p:nvSpPr>
        <p:spPr>
          <a:xfrm>
            <a:off x="439738" y="6096000"/>
            <a:ext cx="8132762" cy="369332"/>
          </a:xfrm>
          <a:prstGeom prst="rect">
            <a:avLst/>
          </a:prstGeom>
          <a:noFill/>
        </p:spPr>
        <p:txBody>
          <a:bodyPr wrap="square" rtlCol="0">
            <a:spAutoFit/>
          </a:bodyPr>
          <a:lstStyle/>
          <a:p>
            <a:pPr algn="ctr"/>
            <a:r>
              <a:rPr lang="en-US" b="1" dirty="0" smtClean="0"/>
              <a:t>Temporally and geospatially render millions of Data Elements</a:t>
            </a:r>
            <a:endParaRPr lang="en-US" b="1" dirty="0"/>
          </a:p>
        </p:txBody>
      </p:sp>
      <p:sp>
        <p:nvSpPr>
          <p:cNvPr id="10" name="TextBox 9"/>
          <p:cNvSpPr txBox="1"/>
          <p:nvPr/>
        </p:nvSpPr>
        <p:spPr>
          <a:xfrm>
            <a:off x="134938" y="1657350"/>
            <a:ext cx="9009062" cy="646331"/>
          </a:xfrm>
          <a:prstGeom prst="rect">
            <a:avLst/>
          </a:prstGeom>
          <a:noFill/>
        </p:spPr>
        <p:txBody>
          <a:bodyPr wrap="square" rtlCol="0">
            <a:spAutoFit/>
          </a:bodyPr>
          <a:lstStyle/>
          <a:p>
            <a:pPr algn="ctr"/>
            <a:r>
              <a:rPr lang="en-US" b="1" dirty="0" smtClean="0"/>
              <a:t>Communication Externals of Ground moving target</a:t>
            </a:r>
            <a:br>
              <a:rPr lang="en-US" b="1" dirty="0" smtClean="0"/>
            </a:br>
            <a:r>
              <a:rPr lang="en-US" b="1" dirty="0" smtClean="0"/>
              <a:t>Indications to Human Intelligence</a:t>
            </a:r>
            <a:endParaRPr lang="en-US" b="1" dirty="0"/>
          </a:p>
        </p:txBody>
      </p:sp>
      <p:pic>
        <p:nvPicPr>
          <p:cNvPr id="11" name="Picture 10" descr="Afghanistan Unclas Image v2.jpg"/>
          <p:cNvPicPr>
            <a:picLocks noChangeAspect="1"/>
          </p:cNvPicPr>
          <p:nvPr/>
        </p:nvPicPr>
        <p:blipFill>
          <a:blip r:embed="rId4" cstate="print"/>
          <a:srcRect l="3358" t="21341" r="16953" b="4529"/>
          <a:stretch>
            <a:fillRect/>
          </a:stretch>
        </p:blipFill>
        <p:spPr>
          <a:xfrm>
            <a:off x="1558103" y="2369128"/>
            <a:ext cx="5867933" cy="3639016"/>
          </a:xfrm>
          <a:prstGeom prst="rect">
            <a:avLst/>
          </a:prstGeom>
          <a:ln w="19050">
            <a:solidFill>
              <a:schemeClr val="accent5">
                <a:lumMod val="25000"/>
              </a:schemeClr>
            </a:solidFill>
          </a:ln>
        </p:spPr>
      </p:pic>
      <p:sp>
        <p:nvSpPr>
          <p:cNvPr id="13" name="TextBox 12"/>
          <p:cNvSpPr txBox="1"/>
          <p:nvPr/>
        </p:nvSpPr>
        <p:spPr>
          <a:xfrm>
            <a:off x="1607127" y="5694219"/>
            <a:ext cx="1013419" cy="261610"/>
          </a:xfrm>
          <a:prstGeom prst="rect">
            <a:avLst/>
          </a:prstGeom>
          <a:noFill/>
        </p:spPr>
        <p:txBody>
          <a:bodyPr wrap="none" rtlCol="0">
            <a:spAutoFit/>
          </a:bodyPr>
          <a:lstStyle/>
          <a:p>
            <a:r>
              <a:rPr lang="en-US" sz="1100" b="1" dirty="0" err="1" smtClean="0">
                <a:solidFill>
                  <a:srgbClr val="000000"/>
                </a:solidFill>
              </a:rPr>
              <a:t>DigitalGlobe</a:t>
            </a:r>
            <a:endParaRPr lang="en-US" sz="1100" b="1" dirty="0">
              <a:solidFill>
                <a:srgbClr val="000000"/>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060" y="266107"/>
            <a:ext cx="8066315" cy="685800"/>
          </a:xfrm>
        </p:spPr>
        <p:txBody>
          <a:bodyPr/>
          <a:lstStyle/>
          <a:p>
            <a:r>
              <a:rPr lang="en-US" dirty="0" smtClean="0"/>
              <a:t>Advanced Multi-Intelligence Integration Tool</a:t>
            </a:r>
            <a:endParaRPr lang="en-US" dirty="0"/>
          </a:p>
        </p:txBody>
      </p:sp>
      <p:pic>
        <p:nvPicPr>
          <p:cNvPr id="8" name="Picture 7" descr="Image 2 - 06JUL11.jpg"/>
          <p:cNvPicPr>
            <a:picLocks noChangeAspect="1"/>
          </p:cNvPicPr>
          <p:nvPr/>
        </p:nvPicPr>
        <p:blipFill>
          <a:blip r:embed="rId3" cstate="screen"/>
          <a:stretch>
            <a:fillRect/>
          </a:stretch>
        </p:blipFill>
        <p:spPr>
          <a:xfrm>
            <a:off x="924022" y="1147154"/>
            <a:ext cx="7870845" cy="5370024"/>
          </a:xfrm>
          <a:prstGeom prst="rect">
            <a:avLst/>
          </a:prstGeom>
          <a:ln>
            <a:solidFill>
              <a:srgbClr val="4D4D4D"/>
            </a:solidFill>
          </a:ln>
          <a:effectLst>
            <a:outerShdw blurRad="292100" dist="139700" dir="2700000" algn="tl" rotWithShape="0">
              <a:srgbClr val="333333">
                <a:alpha val="65000"/>
              </a:srgbClr>
            </a:outerShdw>
          </a:effectLst>
        </p:spPr>
      </p:pic>
      <p:pic>
        <p:nvPicPr>
          <p:cNvPr id="9" name="Picture 8" descr="getting instru.jpg"/>
          <p:cNvPicPr>
            <a:picLocks noChangeAspect="1"/>
          </p:cNvPicPr>
          <p:nvPr/>
        </p:nvPicPr>
        <p:blipFill>
          <a:blip r:embed="rId4" cstate="screen"/>
          <a:srcRect/>
          <a:stretch>
            <a:fillRect/>
          </a:stretch>
        </p:blipFill>
        <p:spPr>
          <a:xfrm>
            <a:off x="256997" y="1528155"/>
            <a:ext cx="4048996" cy="2594956"/>
          </a:xfrm>
          <a:prstGeom prst="rect">
            <a:avLst/>
          </a:prstGeom>
          <a:ln>
            <a:solidFill>
              <a:srgbClr val="4D4D4D"/>
            </a:solidFill>
          </a:ln>
          <a:effectLst>
            <a:outerShdw blurRad="292100" dist="139700" dir="2700000" algn="tl" rotWithShape="0">
              <a:srgbClr val="333333">
                <a:alpha val="65000"/>
              </a:srgbClr>
            </a:outerShdw>
          </a:effectLst>
        </p:spPr>
      </p:pic>
      <p:pic>
        <p:nvPicPr>
          <p:cNvPr id="10" name="Picture 9" descr="IPHONE-cleaned.png"/>
          <p:cNvPicPr>
            <a:picLocks noChangeAspect="1"/>
          </p:cNvPicPr>
          <p:nvPr/>
        </p:nvPicPr>
        <p:blipFill>
          <a:blip r:embed="rId5" cstate="print"/>
          <a:stretch>
            <a:fillRect/>
          </a:stretch>
        </p:blipFill>
        <p:spPr>
          <a:xfrm>
            <a:off x="2443531" y="4393997"/>
            <a:ext cx="3945340" cy="2144206"/>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ission Archit3.jpg"/>
          <p:cNvPicPr>
            <a:picLocks noChangeAspect="1"/>
          </p:cNvPicPr>
          <p:nvPr/>
        </p:nvPicPr>
        <p:blipFill>
          <a:blip r:embed="rId3" cstate="screen"/>
          <a:stretch>
            <a:fillRect/>
          </a:stretch>
        </p:blipFill>
        <p:spPr>
          <a:xfrm>
            <a:off x="0" y="1055804"/>
            <a:ext cx="9144000" cy="5802195"/>
          </a:xfrm>
          <a:prstGeom prst="rect">
            <a:avLst/>
          </a:prstGeom>
        </p:spPr>
      </p:pic>
      <p:sp>
        <p:nvSpPr>
          <p:cNvPr id="2" name="Title 1"/>
          <p:cNvSpPr>
            <a:spLocks noGrp="1"/>
          </p:cNvSpPr>
          <p:nvPr>
            <p:ph type="title"/>
          </p:nvPr>
        </p:nvSpPr>
        <p:spPr>
          <a:xfrm>
            <a:off x="1081613" y="254925"/>
            <a:ext cx="7854965" cy="685800"/>
          </a:xfrm>
        </p:spPr>
        <p:txBody>
          <a:bodyPr/>
          <a:lstStyle/>
          <a:p>
            <a:r>
              <a:rPr lang="en-US" dirty="0" smtClean="0"/>
              <a:t>NRO Mission Architecture</a:t>
            </a:r>
            <a:endParaRPr lang="en-US" dirty="0"/>
          </a:p>
        </p:txBody>
      </p:sp>
      <p:sp>
        <p:nvSpPr>
          <p:cNvPr id="21" name="TextBox 20"/>
          <p:cNvSpPr txBox="1"/>
          <p:nvPr/>
        </p:nvSpPr>
        <p:spPr>
          <a:xfrm>
            <a:off x="4895647" y="2036950"/>
            <a:ext cx="4248354" cy="1631216"/>
          </a:xfrm>
          <a:prstGeom prst="rect">
            <a:avLst/>
          </a:prstGeom>
          <a:noFill/>
        </p:spPr>
        <p:txBody>
          <a:bodyPr wrap="square" rtlCol="0">
            <a:spAutoFit/>
          </a:bodyPr>
          <a:lstStyle/>
          <a:p>
            <a:pPr marL="282575" indent="-282575"/>
            <a:r>
              <a:rPr lang="en-US" sz="1600" b="1" dirty="0" smtClean="0">
                <a:solidFill>
                  <a:schemeClr val="bg1">
                    <a:lumMod val="85000"/>
                  </a:schemeClr>
                </a:solidFill>
              </a:rPr>
              <a:t>COMMON SERVICES – Standards Based</a:t>
            </a:r>
          </a:p>
          <a:p>
            <a:pPr marL="282575" indent="-166688">
              <a:buFont typeface="Arial" pitchFamily="34" charset="0"/>
              <a:buChar char="•"/>
            </a:pPr>
            <a:r>
              <a:rPr lang="en-US" sz="1400" b="1" dirty="0" smtClean="0">
                <a:solidFill>
                  <a:schemeClr val="bg1">
                    <a:lumMod val="85000"/>
                  </a:schemeClr>
                </a:solidFill>
              </a:rPr>
              <a:t>Software Framework &amp; Content Structure</a:t>
            </a:r>
          </a:p>
          <a:p>
            <a:pPr marL="282575" indent="-166688">
              <a:buFont typeface="Arial" pitchFamily="34" charset="0"/>
              <a:buChar char="•"/>
            </a:pPr>
            <a:r>
              <a:rPr lang="en-US" sz="1400" b="1" dirty="0" smtClean="0">
                <a:solidFill>
                  <a:schemeClr val="bg1">
                    <a:lumMod val="85000"/>
                  </a:schemeClr>
                </a:solidFill>
              </a:rPr>
              <a:t>Enabling Service for Application &amp; Content</a:t>
            </a:r>
          </a:p>
          <a:p>
            <a:pPr marL="282575" indent="-166688">
              <a:buFont typeface="Arial" pitchFamily="34" charset="0"/>
              <a:buChar char="•"/>
            </a:pPr>
            <a:r>
              <a:rPr lang="en-US" sz="1400" b="1" dirty="0" smtClean="0">
                <a:solidFill>
                  <a:schemeClr val="bg1">
                    <a:lumMod val="85000"/>
                  </a:schemeClr>
                </a:solidFill>
              </a:rPr>
              <a:t>Computer &amp; Storage Platforms</a:t>
            </a:r>
          </a:p>
          <a:p>
            <a:pPr marL="282575" indent="-166688">
              <a:buFont typeface="Arial" pitchFamily="34" charset="0"/>
              <a:buChar char="•"/>
            </a:pPr>
            <a:r>
              <a:rPr lang="en-US" sz="1400" b="1" dirty="0" smtClean="0">
                <a:solidFill>
                  <a:schemeClr val="bg1">
                    <a:lumMod val="85000"/>
                  </a:schemeClr>
                </a:solidFill>
              </a:rPr>
              <a:t>Networks</a:t>
            </a:r>
          </a:p>
          <a:p>
            <a:pPr marL="282575" indent="-166688">
              <a:buFont typeface="Arial" pitchFamily="34" charset="0"/>
              <a:buChar char="•"/>
            </a:pPr>
            <a:r>
              <a:rPr lang="en-US" sz="1400" b="1" dirty="0" smtClean="0">
                <a:solidFill>
                  <a:schemeClr val="bg1">
                    <a:lumMod val="85000"/>
                  </a:schemeClr>
                </a:solidFill>
              </a:rPr>
              <a:t>Physical Connectivity Infrastructure</a:t>
            </a:r>
          </a:p>
          <a:p>
            <a:pPr marL="282575" indent="-166688">
              <a:buFont typeface="Arial" pitchFamily="34" charset="0"/>
              <a:buChar char="•"/>
            </a:pPr>
            <a:r>
              <a:rPr lang="en-US" sz="1400" b="1" dirty="0" smtClean="0">
                <a:solidFill>
                  <a:schemeClr val="bg1">
                    <a:lumMod val="85000"/>
                  </a:schemeClr>
                </a:solidFill>
              </a:rPr>
              <a:t>Facilities Infrastructure</a:t>
            </a:r>
            <a:endParaRPr lang="en-US" sz="1400" b="1" dirty="0">
              <a:solidFill>
                <a:schemeClr val="bg1">
                  <a:lumMod val="85000"/>
                </a:schemeClr>
              </a:solidFill>
            </a:endParaRPr>
          </a:p>
        </p:txBody>
      </p:sp>
      <p:cxnSp>
        <p:nvCxnSpPr>
          <p:cNvPr id="27" name="Straight Connector 26"/>
          <p:cNvCxnSpPr/>
          <p:nvPr/>
        </p:nvCxnSpPr>
        <p:spPr>
          <a:xfrm flipV="1">
            <a:off x="2981459" y="4610100"/>
            <a:ext cx="1228591" cy="489935"/>
          </a:xfrm>
          <a:prstGeom prst="line">
            <a:avLst/>
          </a:prstGeom>
          <a:solidFill>
            <a:srgbClr val="FFFF99">
              <a:alpha val="9020"/>
            </a:srgbClr>
          </a:solidFill>
          <a:ln>
            <a:solidFill>
              <a:srgbClr val="BFBFBF">
                <a:alpha val="47843"/>
              </a:srgbClr>
            </a:solidFill>
          </a:ln>
        </p:spPr>
        <p:style>
          <a:lnRef idx="1">
            <a:schemeClr val="accent1"/>
          </a:lnRef>
          <a:fillRef idx="0">
            <a:schemeClr val="accent1"/>
          </a:fillRef>
          <a:effectRef idx="0">
            <a:schemeClr val="accent1"/>
          </a:effectRef>
          <a:fontRef idx="minor">
            <a:schemeClr val="tx1"/>
          </a:fontRef>
        </p:style>
      </p:cxnSp>
      <p:sp>
        <p:nvSpPr>
          <p:cNvPr id="33" name="Down Arrow 32"/>
          <p:cNvSpPr/>
          <p:nvPr/>
        </p:nvSpPr>
        <p:spPr>
          <a:xfrm rot="16562730">
            <a:off x="4834265" y="3565056"/>
            <a:ext cx="1133475" cy="2300286"/>
          </a:xfrm>
          <a:prstGeom prst="downArrow">
            <a:avLst>
              <a:gd name="adj1" fmla="val 12292"/>
              <a:gd name="adj2" fmla="val 50000"/>
            </a:avLst>
          </a:prstGeom>
          <a:solidFill>
            <a:srgbClr val="FFFF99">
              <a:alpha val="43137"/>
            </a:srgb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581914">
            <a:off x="4224223" y="4925730"/>
            <a:ext cx="1865714" cy="307777"/>
          </a:xfrm>
          <a:prstGeom prst="rect">
            <a:avLst/>
          </a:prstGeom>
          <a:noFill/>
          <a:ln>
            <a:noFill/>
          </a:ln>
        </p:spPr>
        <p:txBody>
          <a:bodyPr wrap="square" rtlCol="0">
            <a:spAutoFit/>
          </a:bodyPr>
          <a:lstStyle/>
          <a:p>
            <a:pPr algn="ctr"/>
            <a:r>
              <a:rPr lang="en-US" sz="1400" b="1" dirty="0" smtClean="0">
                <a:solidFill>
                  <a:schemeClr val="tx1">
                    <a:lumMod val="50000"/>
                  </a:schemeClr>
                </a:solidFill>
              </a:rPr>
              <a:t>External Products</a:t>
            </a:r>
            <a:endParaRPr lang="en-US" sz="1400" b="1" dirty="0">
              <a:solidFill>
                <a:schemeClr val="tx1">
                  <a:lumMod val="50000"/>
                </a:schemeClr>
              </a:solidFill>
            </a:endParaRPr>
          </a:p>
        </p:txBody>
      </p:sp>
      <p:sp>
        <p:nvSpPr>
          <p:cNvPr id="23" name="TextBox 22"/>
          <p:cNvSpPr txBox="1"/>
          <p:nvPr/>
        </p:nvSpPr>
        <p:spPr>
          <a:xfrm>
            <a:off x="4303078" y="4125841"/>
            <a:ext cx="1855497" cy="307777"/>
          </a:xfrm>
          <a:prstGeom prst="rect">
            <a:avLst/>
          </a:prstGeom>
          <a:noFill/>
          <a:ln>
            <a:noFill/>
          </a:ln>
        </p:spPr>
        <p:txBody>
          <a:bodyPr wrap="square" rtlCol="0">
            <a:spAutoFit/>
          </a:bodyPr>
          <a:lstStyle/>
          <a:p>
            <a:pPr algn="ctr"/>
            <a:r>
              <a:rPr lang="en-US" sz="1400" b="1" dirty="0" smtClean="0">
                <a:solidFill>
                  <a:schemeClr val="bg1">
                    <a:lumMod val="85000"/>
                  </a:schemeClr>
                </a:solidFill>
              </a:rPr>
              <a:t>External Services</a:t>
            </a:r>
            <a:endParaRPr lang="en-US" sz="1400" b="1" dirty="0">
              <a:solidFill>
                <a:schemeClr val="bg1">
                  <a:lumMod val="85000"/>
                </a:schemeClr>
              </a:solidFill>
            </a:endParaRPr>
          </a:p>
        </p:txBody>
      </p:sp>
      <p:sp>
        <p:nvSpPr>
          <p:cNvPr id="34" name="TextBox 33"/>
          <p:cNvSpPr txBox="1"/>
          <p:nvPr/>
        </p:nvSpPr>
        <p:spPr>
          <a:xfrm>
            <a:off x="3553190" y="5323409"/>
            <a:ext cx="3612607" cy="1415772"/>
          </a:xfrm>
          <a:prstGeom prst="rect">
            <a:avLst/>
          </a:prstGeom>
          <a:noFill/>
        </p:spPr>
        <p:txBody>
          <a:bodyPr wrap="square" rtlCol="0">
            <a:spAutoFit/>
          </a:bodyPr>
          <a:lstStyle/>
          <a:p>
            <a:pPr marL="282575" indent="-282575"/>
            <a:r>
              <a:rPr lang="en-US" sz="1600" b="1" dirty="0" smtClean="0">
                <a:solidFill>
                  <a:schemeClr val="tx2">
                    <a:lumMod val="75000"/>
                  </a:schemeClr>
                </a:solidFill>
              </a:rPr>
              <a:t>CAPABILITIES</a:t>
            </a:r>
          </a:p>
          <a:p>
            <a:pPr marL="282575" indent="-166688">
              <a:buFont typeface="Arial" pitchFamily="34" charset="0"/>
              <a:buChar char="•"/>
            </a:pPr>
            <a:r>
              <a:rPr lang="en-US" sz="1400" b="1" dirty="0" smtClean="0">
                <a:solidFill>
                  <a:schemeClr val="tx2">
                    <a:lumMod val="75000"/>
                  </a:schemeClr>
                </a:solidFill>
              </a:rPr>
              <a:t>Full spectrum prosecution</a:t>
            </a:r>
          </a:p>
          <a:p>
            <a:pPr marL="282575" indent="-166688">
              <a:buFont typeface="Arial" pitchFamily="34" charset="0"/>
              <a:buChar char="•"/>
            </a:pPr>
            <a:r>
              <a:rPr lang="en-US" sz="1400" b="1" dirty="0" smtClean="0">
                <a:solidFill>
                  <a:schemeClr val="tx2">
                    <a:lumMod val="75000"/>
                  </a:schemeClr>
                </a:solidFill>
              </a:rPr>
              <a:t>Worldwide persistence</a:t>
            </a:r>
          </a:p>
          <a:p>
            <a:pPr marL="282575" indent="-166688">
              <a:buFont typeface="Arial" pitchFamily="34" charset="0"/>
              <a:buChar char="•"/>
            </a:pPr>
            <a:r>
              <a:rPr lang="en-US" sz="1400" b="1" dirty="0" smtClean="0">
                <a:solidFill>
                  <a:schemeClr val="tx2">
                    <a:lumMod val="75000"/>
                  </a:schemeClr>
                </a:solidFill>
              </a:rPr>
              <a:t>Rapid discovery &amp; dissemination</a:t>
            </a:r>
          </a:p>
          <a:p>
            <a:pPr marL="282575" indent="-166688">
              <a:buFont typeface="Arial" pitchFamily="34" charset="0"/>
              <a:buChar char="•"/>
            </a:pPr>
            <a:r>
              <a:rPr lang="en-US" sz="1400" b="1" dirty="0" smtClean="0">
                <a:solidFill>
                  <a:schemeClr val="tx2">
                    <a:lumMod val="75000"/>
                  </a:schemeClr>
                </a:solidFill>
              </a:rPr>
              <a:t>Multi-INT fusion</a:t>
            </a:r>
          </a:p>
          <a:p>
            <a:pPr marL="282575" indent="-166688">
              <a:buFont typeface="Arial" pitchFamily="34" charset="0"/>
              <a:buChar char="•"/>
            </a:pPr>
            <a:r>
              <a:rPr lang="en-US" sz="1400" b="1" dirty="0" smtClean="0">
                <a:solidFill>
                  <a:schemeClr val="tx2">
                    <a:lumMod val="75000"/>
                  </a:schemeClr>
                </a:solidFill>
              </a:rPr>
              <a:t>24/7 denied area access </a:t>
            </a:r>
            <a:endParaRPr lang="en-US" sz="1400" b="1" dirty="0">
              <a:solidFill>
                <a:schemeClr val="tx2">
                  <a:lumMod val="75000"/>
                </a:schemeClr>
              </a:solidFill>
            </a:endParaRPr>
          </a:p>
        </p:txBody>
      </p:sp>
      <p:sp>
        <p:nvSpPr>
          <p:cNvPr id="35" name="TextBox 34"/>
          <p:cNvSpPr txBox="1"/>
          <p:nvPr/>
        </p:nvSpPr>
        <p:spPr>
          <a:xfrm>
            <a:off x="65316" y="4909741"/>
            <a:ext cx="3507129" cy="1846659"/>
          </a:xfrm>
          <a:prstGeom prst="rect">
            <a:avLst/>
          </a:prstGeom>
          <a:noFill/>
        </p:spPr>
        <p:txBody>
          <a:bodyPr wrap="square" rtlCol="0">
            <a:spAutoFit/>
          </a:bodyPr>
          <a:lstStyle/>
          <a:p>
            <a:pPr marL="282575" indent="-282575"/>
            <a:r>
              <a:rPr lang="en-US" sz="1600" b="1" dirty="0" smtClean="0">
                <a:solidFill>
                  <a:schemeClr val="tx2">
                    <a:lumMod val="75000"/>
                  </a:schemeClr>
                </a:solidFill>
              </a:rPr>
              <a:t>ATTRIBUTES</a:t>
            </a:r>
          </a:p>
          <a:p>
            <a:pPr marL="282575" indent="-166688">
              <a:buFont typeface="Arial" pitchFamily="34" charset="0"/>
              <a:buChar char="•"/>
            </a:pPr>
            <a:r>
              <a:rPr lang="en-US" sz="1400" b="1" dirty="0" smtClean="0">
                <a:solidFill>
                  <a:schemeClr val="tx2">
                    <a:lumMod val="75000"/>
                  </a:schemeClr>
                </a:solidFill>
              </a:rPr>
              <a:t>Reduced resource demands</a:t>
            </a:r>
          </a:p>
          <a:p>
            <a:pPr marL="282575" indent="-166688">
              <a:buFont typeface="Arial" pitchFamily="34" charset="0"/>
              <a:buChar char="•"/>
            </a:pPr>
            <a:r>
              <a:rPr lang="en-US" sz="1400" b="1" dirty="0" smtClean="0">
                <a:solidFill>
                  <a:schemeClr val="tx2">
                    <a:lumMod val="75000"/>
                  </a:schemeClr>
                </a:solidFill>
              </a:rPr>
              <a:t>Improved cost effectiveness</a:t>
            </a:r>
          </a:p>
          <a:p>
            <a:pPr marL="282575" indent="-166688">
              <a:buFont typeface="Arial" pitchFamily="34" charset="0"/>
              <a:buChar char="•"/>
            </a:pPr>
            <a:r>
              <a:rPr lang="en-US" sz="1400" b="1" dirty="0" smtClean="0">
                <a:solidFill>
                  <a:schemeClr val="tx2">
                    <a:lumMod val="75000"/>
                  </a:schemeClr>
                </a:solidFill>
              </a:rPr>
              <a:t>Integrated &amp; streamlined operations</a:t>
            </a:r>
          </a:p>
          <a:p>
            <a:pPr marL="282575" indent="-166688">
              <a:buFont typeface="Arial" pitchFamily="34" charset="0"/>
              <a:buChar char="•"/>
            </a:pPr>
            <a:r>
              <a:rPr lang="en-US" sz="1400" b="1" dirty="0" smtClean="0">
                <a:solidFill>
                  <a:schemeClr val="tx2">
                    <a:lumMod val="75000"/>
                  </a:schemeClr>
                </a:solidFill>
              </a:rPr>
              <a:t>Resilient &amp; adaptable</a:t>
            </a:r>
          </a:p>
          <a:p>
            <a:pPr marL="282575" indent="-166688">
              <a:buFont typeface="Arial" pitchFamily="34" charset="0"/>
              <a:buChar char="•"/>
            </a:pPr>
            <a:r>
              <a:rPr lang="en-US" sz="1400" b="1" dirty="0" smtClean="0">
                <a:solidFill>
                  <a:schemeClr val="tx2">
                    <a:lumMod val="75000"/>
                  </a:schemeClr>
                </a:solidFill>
              </a:rPr>
              <a:t>Focused innovation</a:t>
            </a:r>
          </a:p>
          <a:p>
            <a:pPr marL="282575" indent="-166688">
              <a:buFont typeface="Arial" pitchFamily="34" charset="0"/>
              <a:buChar char="•"/>
            </a:pPr>
            <a:r>
              <a:rPr lang="en-US" sz="1400" b="1" dirty="0" smtClean="0">
                <a:solidFill>
                  <a:schemeClr val="tx2">
                    <a:lumMod val="75000"/>
                  </a:schemeClr>
                </a:solidFill>
              </a:rPr>
              <a:t>Enterprise standards</a:t>
            </a:r>
          </a:p>
          <a:p>
            <a:pPr marL="282575" indent="-166688">
              <a:buFont typeface="Arial" pitchFamily="34" charset="0"/>
              <a:buChar char="•"/>
            </a:pPr>
            <a:r>
              <a:rPr lang="en-US" sz="1400" b="1" dirty="0" smtClean="0">
                <a:solidFill>
                  <a:schemeClr val="tx2">
                    <a:lumMod val="75000"/>
                  </a:schemeClr>
                </a:solidFill>
              </a:rPr>
              <a:t>Common Services</a:t>
            </a:r>
            <a:endParaRPr lang="en-US" sz="1400" b="1" dirty="0">
              <a:solidFill>
                <a:schemeClr val="tx2">
                  <a:lumMod val="75000"/>
                </a:schemeClr>
              </a:solidFill>
            </a:endParaRPr>
          </a:p>
        </p:txBody>
      </p:sp>
      <p:grpSp>
        <p:nvGrpSpPr>
          <p:cNvPr id="59" name="Group 58"/>
          <p:cNvGrpSpPr/>
          <p:nvPr/>
        </p:nvGrpSpPr>
        <p:grpSpPr>
          <a:xfrm>
            <a:off x="6580927" y="4032019"/>
            <a:ext cx="2327390" cy="2304262"/>
            <a:chOff x="6580927" y="4032019"/>
            <a:chExt cx="2327390" cy="2304262"/>
          </a:xfrm>
        </p:grpSpPr>
        <p:sp>
          <p:nvSpPr>
            <p:cNvPr id="18" name="Oval 17"/>
            <p:cNvSpPr/>
            <p:nvPr/>
          </p:nvSpPr>
          <p:spPr>
            <a:xfrm>
              <a:off x="6586740" y="4032019"/>
              <a:ext cx="2304262" cy="2304262"/>
            </a:xfrm>
            <a:prstGeom prst="ellipse">
              <a:avLst/>
            </a:prstGeom>
            <a:gradFill flip="none" rotWithShape="1">
              <a:gsLst>
                <a:gs pos="52000">
                  <a:srgbClr val="FFFF99">
                    <a:alpha val="23000"/>
                  </a:srgbClr>
                </a:gs>
                <a:gs pos="41000">
                  <a:schemeClr val="accent3">
                    <a:alpha val="63000"/>
                  </a:schemeClr>
                </a:gs>
              </a:gsLst>
              <a:path path="circl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descr="Intelrin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580927" y="4079444"/>
              <a:ext cx="2327390" cy="2197910"/>
            </a:xfrm>
            <a:prstGeom prst="rect">
              <a:avLst/>
            </a:prstGeom>
            <a:noFill/>
          </p:spPr>
        </p:pic>
      </p:grpSp>
      <p:pic>
        <p:nvPicPr>
          <p:cNvPr id="62" name="Picture 61" descr="infoWire ss37986382[1].png"/>
          <p:cNvPicPr>
            <a:picLocks noChangeAspect="1"/>
          </p:cNvPicPr>
          <p:nvPr/>
        </p:nvPicPr>
        <p:blipFill>
          <a:blip r:embed="rId5" cstate="screen"/>
          <a:stretch>
            <a:fillRect/>
          </a:stretch>
        </p:blipFill>
        <p:spPr>
          <a:xfrm rot="2206896">
            <a:off x="3767446" y="3906409"/>
            <a:ext cx="2405507" cy="1356545"/>
          </a:xfrm>
          <a:prstGeom prst="rect">
            <a:avLst/>
          </a:prstGeom>
        </p:spPr>
      </p:pic>
      <p:sp>
        <p:nvSpPr>
          <p:cNvPr id="24" name="Isosceles Triangle 23"/>
          <p:cNvSpPr/>
          <p:nvPr/>
        </p:nvSpPr>
        <p:spPr>
          <a:xfrm rot="5596745">
            <a:off x="3022705" y="3772182"/>
            <a:ext cx="1220315" cy="1667277"/>
          </a:xfrm>
          <a:prstGeom prst="triangle">
            <a:avLst>
              <a:gd name="adj" fmla="val 41666"/>
            </a:avLst>
          </a:prstGeom>
          <a:solidFill>
            <a:srgbClr val="FFFF99">
              <a:alpha val="902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C:\Users\wagnerbr\AppData\Local\Microsoft\Windows\Temporary Internet Files\Content.Outlook\C25F02U6\50thLaunchPoster-Lettersize copy.jpg"/>
          <p:cNvPicPr>
            <a:picLocks noChangeAspect="1" noChangeArrowheads="1"/>
          </p:cNvPicPr>
          <p:nvPr/>
        </p:nvPicPr>
        <p:blipFill>
          <a:blip r:embed="rId3" cstate="screen"/>
          <a:srcRect/>
          <a:stretch>
            <a:fillRect/>
          </a:stretch>
        </p:blipFill>
        <p:spPr bwMode="auto">
          <a:xfrm>
            <a:off x="0" y="0"/>
            <a:ext cx="9144000" cy="6872990"/>
          </a:xfrm>
          <a:prstGeom prst="rect">
            <a:avLst/>
          </a:prstGeom>
          <a:noFill/>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23950"/>
            <a:ext cx="9144000" cy="5734050"/>
          </a:xfrm>
          <a:prstGeom prst="rect">
            <a:avLst/>
          </a:prstGeom>
          <a:gradFill>
            <a:gsLst>
              <a:gs pos="0">
                <a:schemeClr val="tx1">
                  <a:lumMod val="50000"/>
                </a:schemeClr>
              </a:gs>
              <a:gs pos="50000">
                <a:schemeClr val="bg2">
                  <a:lumMod val="50000"/>
                  <a:alpha val="76000"/>
                </a:schemeClr>
              </a:gs>
              <a:gs pos="100000">
                <a:schemeClr val="accent1">
                  <a:tint val="23500"/>
                  <a:satMod val="160000"/>
                  <a:alpha val="7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254925"/>
            <a:ext cx="6858000" cy="685800"/>
          </a:xfrm>
        </p:spPr>
        <p:txBody>
          <a:bodyPr/>
          <a:lstStyle/>
          <a:p>
            <a:r>
              <a:rPr lang="en-US" dirty="0" smtClean="0"/>
              <a:t>50</a:t>
            </a:r>
            <a:r>
              <a:rPr lang="en-US" baseline="30000" dirty="0" smtClean="0"/>
              <a:t>th</a:t>
            </a:r>
            <a:r>
              <a:rPr lang="en-US" dirty="0" smtClean="0"/>
              <a:t> Anniversary Gala – </a:t>
            </a:r>
            <a:r>
              <a:rPr lang="en-US" dirty="0" err="1" smtClean="0"/>
              <a:t>Udvar</a:t>
            </a:r>
            <a:r>
              <a:rPr lang="en-US" dirty="0" smtClean="0"/>
              <a:t> Hazy </a:t>
            </a:r>
            <a:endParaRPr lang="en-US" dirty="0"/>
          </a:p>
        </p:txBody>
      </p:sp>
      <p:pic>
        <p:nvPicPr>
          <p:cNvPr id="6" name="Picture 3" descr="C:\Users\settlepa\Desktop\McDonnel SpaceHangar.jpg"/>
          <p:cNvPicPr>
            <a:picLocks noChangeAspect="1" noChangeArrowheads="1"/>
          </p:cNvPicPr>
          <p:nvPr/>
        </p:nvPicPr>
        <p:blipFill>
          <a:blip r:embed="rId3" cstate="screen"/>
          <a:srcRect/>
          <a:stretch>
            <a:fillRect/>
          </a:stretch>
        </p:blipFill>
        <p:spPr bwMode="auto">
          <a:xfrm>
            <a:off x="5907088" y="1771650"/>
            <a:ext cx="2819400" cy="4050514"/>
          </a:xfrm>
          <a:prstGeom prst="rect">
            <a:avLst/>
          </a:prstGeom>
          <a:noFill/>
          <a:ln w="12700">
            <a:solidFill>
              <a:schemeClr val="accent5">
                <a:lumMod val="10000"/>
              </a:schemeClr>
            </a:solidFill>
          </a:ln>
        </p:spPr>
      </p:pic>
      <p:pic>
        <p:nvPicPr>
          <p:cNvPr id="10" name="Picture 9" descr="cornercut.png"/>
          <p:cNvPicPr>
            <a:picLocks noChangeAspect="1"/>
          </p:cNvPicPr>
          <p:nvPr/>
        </p:nvPicPr>
        <p:blipFill>
          <a:blip r:embed="rId4" cstate="screen"/>
          <a:srcRect/>
          <a:stretch>
            <a:fillRect/>
          </a:stretch>
        </p:blipFill>
        <p:spPr>
          <a:xfrm>
            <a:off x="339632" y="1771649"/>
            <a:ext cx="5754189" cy="4067447"/>
          </a:xfrm>
          <a:prstGeom prst="rect">
            <a:avLst/>
          </a:prstGeom>
          <a:ln w="12700">
            <a:noFill/>
          </a:ln>
        </p:spPr>
      </p:pic>
      <p:pic>
        <p:nvPicPr>
          <p:cNvPr id="7" name="Picture 6" descr="spiral 2.png"/>
          <p:cNvPicPr>
            <a:picLocks noChangeAspect="1"/>
          </p:cNvPicPr>
          <p:nvPr/>
        </p:nvPicPr>
        <p:blipFill>
          <a:blip r:embed="rId5" cstate="screen"/>
          <a:stretch>
            <a:fillRect/>
          </a:stretch>
        </p:blipFill>
        <p:spPr>
          <a:xfrm>
            <a:off x="95250" y="0"/>
            <a:ext cx="2738832" cy="7010400"/>
          </a:xfrm>
          <a:prstGeom prst="rect">
            <a:avLst/>
          </a:prstGeom>
        </p:spPr>
      </p:pic>
      <p:pic>
        <p:nvPicPr>
          <p:cNvPr id="4" name="Picture 3" descr="50th liteLogo.jpg"/>
          <p:cNvPicPr>
            <a:picLocks noChangeAspect="1"/>
          </p:cNvPicPr>
          <p:nvPr/>
        </p:nvPicPr>
        <p:blipFill>
          <a:blip r:embed="rId6" cstate="print"/>
          <a:stretch>
            <a:fillRect/>
          </a:stretch>
        </p:blipFill>
        <p:spPr>
          <a:xfrm>
            <a:off x="806191" y="5650592"/>
            <a:ext cx="1231615" cy="919480"/>
          </a:xfrm>
          <a:prstGeom prst="rect">
            <a:avLst/>
          </a:prstGeom>
          <a:ln w="28575">
            <a:solidFill>
              <a:schemeClr val="accent1">
                <a:lumMod val="75000"/>
              </a:schemeClr>
            </a:solidFill>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flipV="1">
            <a:off x="0" y="1084215"/>
            <a:ext cx="9144000" cy="5551715"/>
          </a:xfrm>
          <a:prstGeom prst="rect">
            <a:avLst/>
          </a:prstGeom>
          <a:gradFill>
            <a:gsLst>
              <a:gs pos="0">
                <a:schemeClr val="tx1">
                  <a:lumMod val="50000"/>
                </a:schemeClr>
              </a:gs>
              <a:gs pos="50000">
                <a:schemeClr val="bg2">
                  <a:lumMod val="50000"/>
                  <a:alpha val="76000"/>
                </a:schemeClr>
              </a:gs>
              <a:gs pos="100000">
                <a:schemeClr val="accent1">
                  <a:tint val="23500"/>
                  <a:satMod val="160000"/>
                  <a:alpha val="7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ambit_KH_7.jpg"/>
          <p:cNvPicPr>
            <a:picLocks noChangeAspect="1"/>
          </p:cNvPicPr>
          <p:nvPr/>
        </p:nvPicPr>
        <p:blipFill>
          <a:blip r:embed="rId3" cstate="screen"/>
          <a:srcRect/>
          <a:stretch>
            <a:fillRect/>
          </a:stretch>
        </p:blipFill>
        <p:spPr>
          <a:xfrm>
            <a:off x="6490685" y="1194990"/>
            <a:ext cx="2418183" cy="5271124"/>
          </a:xfrm>
          <a:prstGeom prst="rect">
            <a:avLst/>
          </a:prstGeom>
          <a:ln>
            <a:solidFill>
              <a:schemeClr val="bg2">
                <a:lumMod val="60000"/>
                <a:lumOff val="40000"/>
              </a:schemeClr>
            </a:solidFill>
          </a:ln>
        </p:spPr>
      </p:pic>
      <p:sp>
        <p:nvSpPr>
          <p:cNvPr id="2" name="Title 1"/>
          <p:cNvSpPr>
            <a:spLocks noGrp="1"/>
          </p:cNvSpPr>
          <p:nvPr>
            <p:ph type="title"/>
          </p:nvPr>
        </p:nvSpPr>
        <p:spPr>
          <a:xfrm>
            <a:off x="1098239" y="254925"/>
            <a:ext cx="6858000" cy="685800"/>
          </a:xfrm>
        </p:spPr>
        <p:txBody>
          <a:bodyPr/>
          <a:lstStyle/>
          <a:p>
            <a:r>
              <a:rPr lang="en-US" dirty="0" smtClean="0"/>
              <a:t>GAMBIT</a:t>
            </a:r>
            <a:endParaRPr lang="en-US" dirty="0"/>
          </a:p>
        </p:txBody>
      </p:sp>
      <p:pic>
        <p:nvPicPr>
          <p:cNvPr id="9" name="Picture 8" descr="GAMBIT Photographic Payload Section Photo.jpg"/>
          <p:cNvPicPr>
            <a:picLocks noChangeAspect="1"/>
          </p:cNvPicPr>
          <p:nvPr/>
        </p:nvPicPr>
        <p:blipFill>
          <a:blip r:embed="rId4" cstate="screen"/>
          <a:srcRect/>
          <a:stretch>
            <a:fillRect/>
          </a:stretch>
        </p:blipFill>
        <p:spPr>
          <a:xfrm>
            <a:off x="2465802" y="4206240"/>
            <a:ext cx="3881324" cy="2233749"/>
          </a:xfrm>
          <a:prstGeom prst="rect">
            <a:avLst/>
          </a:prstGeom>
          <a:ln>
            <a:solidFill>
              <a:schemeClr val="bg2">
                <a:lumMod val="60000"/>
                <a:lumOff val="40000"/>
              </a:schemeClr>
            </a:solidFill>
          </a:ln>
        </p:spPr>
      </p:pic>
      <p:pic>
        <p:nvPicPr>
          <p:cNvPr id="13" name="Picture 12" descr="gambit old.jpg"/>
          <p:cNvPicPr>
            <a:picLocks noChangeAspect="1"/>
          </p:cNvPicPr>
          <p:nvPr/>
        </p:nvPicPr>
        <p:blipFill>
          <a:blip r:embed="rId5" cstate="screen"/>
          <a:stretch>
            <a:fillRect/>
          </a:stretch>
        </p:blipFill>
        <p:spPr>
          <a:xfrm>
            <a:off x="215448" y="1214844"/>
            <a:ext cx="6134551" cy="2748279"/>
          </a:xfrm>
          <a:prstGeom prst="rect">
            <a:avLst/>
          </a:prstGeom>
          <a:ln>
            <a:solidFill>
              <a:schemeClr val="bg2">
                <a:lumMod val="60000"/>
                <a:lumOff val="40000"/>
              </a:schemeClr>
            </a:solidFill>
          </a:ln>
        </p:spPr>
      </p:pic>
      <p:pic>
        <p:nvPicPr>
          <p:cNvPr id="14" name="Picture 13" descr="gambit going on truck.jpg"/>
          <p:cNvPicPr>
            <a:picLocks noChangeAspect="1"/>
          </p:cNvPicPr>
          <p:nvPr/>
        </p:nvPicPr>
        <p:blipFill>
          <a:blip r:embed="rId6" cstate="screen"/>
          <a:stretch>
            <a:fillRect/>
          </a:stretch>
        </p:blipFill>
        <p:spPr>
          <a:xfrm>
            <a:off x="207738" y="4206239"/>
            <a:ext cx="2158651" cy="2221611"/>
          </a:xfrm>
          <a:prstGeom prst="rect">
            <a:avLst/>
          </a:prstGeom>
          <a:ln>
            <a:solidFill>
              <a:schemeClr val="bg2">
                <a:lumMod val="60000"/>
                <a:lumOff val="40000"/>
              </a:schemeClr>
            </a:solidFill>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1071153"/>
            <a:ext cx="9144000" cy="5564777"/>
          </a:xfrm>
          <a:prstGeom prst="rect">
            <a:avLst/>
          </a:prstGeom>
          <a:gradFill>
            <a:gsLst>
              <a:gs pos="0">
                <a:schemeClr val="tx1">
                  <a:lumMod val="50000"/>
                  <a:alpha val="67000"/>
                </a:schemeClr>
              </a:gs>
              <a:gs pos="60000">
                <a:srgbClr val="3C5B19">
                  <a:alpha val="44000"/>
                </a:srgbClr>
              </a:gs>
              <a:gs pos="76000">
                <a:schemeClr val="bg1">
                  <a:lumMod val="85000"/>
                  <a:alpha val="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4375" y="275771"/>
            <a:ext cx="6858000" cy="685800"/>
          </a:xfrm>
        </p:spPr>
        <p:txBody>
          <a:bodyPr/>
          <a:lstStyle/>
          <a:p>
            <a:r>
              <a:rPr lang="en-US" dirty="0" smtClean="0"/>
              <a:t>HEXAGON</a:t>
            </a:r>
            <a:endParaRPr lang="en-US" dirty="0"/>
          </a:p>
        </p:txBody>
      </p:sp>
      <p:pic>
        <p:nvPicPr>
          <p:cNvPr id="6" name="Content Placeholder 5" descr="HEXAGON System Quality Vehicle Lowered into A Frame.jpg"/>
          <p:cNvPicPr>
            <a:picLocks noGrp="1" noChangeAspect="1"/>
          </p:cNvPicPr>
          <p:nvPr>
            <p:ph idx="1"/>
          </p:nvPr>
        </p:nvPicPr>
        <p:blipFill>
          <a:blip r:embed="rId3" cstate="screen"/>
          <a:srcRect/>
          <a:stretch>
            <a:fillRect/>
          </a:stretch>
        </p:blipFill>
        <p:spPr>
          <a:xfrm>
            <a:off x="6217920" y="1084216"/>
            <a:ext cx="2664821" cy="5408024"/>
          </a:xfrm>
          <a:ln w="12700">
            <a:solidFill>
              <a:schemeClr val="bg2">
                <a:lumMod val="75000"/>
              </a:schemeClr>
            </a:solidFill>
          </a:ln>
          <a:effectLst/>
        </p:spPr>
      </p:pic>
      <p:pic>
        <p:nvPicPr>
          <p:cNvPr id="13" name="Picture 12" descr="lens.jpg"/>
          <p:cNvPicPr>
            <a:picLocks noChangeAspect="1"/>
          </p:cNvPicPr>
          <p:nvPr/>
        </p:nvPicPr>
        <p:blipFill>
          <a:blip r:embed="rId4" cstate="screen"/>
          <a:srcRect/>
          <a:stretch>
            <a:fillRect/>
          </a:stretch>
        </p:blipFill>
        <p:spPr>
          <a:xfrm>
            <a:off x="249238" y="1084219"/>
            <a:ext cx="5856301" cy="3004456"/>
          </a:xfrm>
          <a:prstGeom prst="rect">
            <a:avLst/>
          </a:prstGeom>
          <a:ln w="12700">
            <a:solidFill>
              <a:schemeClr val="bg2">
                <a:lumMod val="75000"/>
              </a:schemeClr>
            </a:solidFill>
          </a:ln>
        </p:spPr>
      </p:pic>
      <p:pic>
        <p:nvPicPr>
          <p:cNvPr id="12" name="Picture 11" descr="Hexagon on trailor cropd.jpg"/>
          <p:cNvPicPr>
            <a:picLocks noChangeAspect="1"/>
          </p:cNvPicPr>
          <p:nvPr/>
        </p:nvPicPr>
        <p:blipFill>
          <a:blip r:embed="rId5" cstate="screen"/>
          <a:srcRect/>
          <a:stretch>
            <a:fillRect/>
          </a:stretch>
        </p:blipFill>
        <p:spPr>
          <a:xfrm>
            <a:off x="249238" y="4206240"/>
            <a:ext cx="5851116" cy="2318772"/>
          </a:xfrm>
          <a:prstGeom prst="rect">
            <a:avLst/>
          </a:prstGeom>
          <a:ln w="12700">
            <a:solidFill>
              <a:schemeClr val="bg2">
                <a:lumMod val="75000"/>
              </a:schemeClr>
            </a:solidFill>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0" descr="bluGrnSpectrum.png"/>
          <p:cNvPicPr>
            <a:picLocks noChangeAspect="1"/>
          </p:cNvPicPr>
          <p:nvPr/>
        </p:nvPicPr>
        <p:blipFill>
          <a:blip r:embed="rId3" cstate="print"/>
          <a:srcRect/>
          <a:stretch>
            <a:fillRect/>
          </a:stretch>
        </p:blipFill>
        <p:spPr bwMode="auto">
          <a:xfrm>
            <a:off x="-12700" y="1820863"/>
            <a:ext cx="9144000" cy="3690937"/>
          </a:xfrm>
          <a:prstGeom prst="rect">
            <a:avLst/>
          </a:prstGeom>
          <a:noFill/>
          <a:ln w="9525">
            <a:noFill/>
            <a:miter lim="800000"/>
            <a:headEnd/>
            <a:tailEnd/>
          </a:ln>
        </p:spPr>
      </p:pic>
      <p:sp>
        <p:nvSpPr>
          <p:cNvPr id="10243" name="Rectangle 2"/>
          <p:cNvSpPr>
            <a:spLocks noGrp="1" noChangeArrowheads="1"/>
          </p:cNvSpPr>
          <p:nvPr>
            <p:ph type="title" idx="4294967295"/>
          </p:nvPr>
        </p:nvSpPr>
        <p:spPr>
          <a:xfrm>
            <a:off x="1219200" y="339725"/>
            <a:ext cx="7742238" cy="685800"/>
          </a:xfrm>
        </p:spPr>
        <p:txBody>
          <a:bodyPr/>
          <a:lstStyle/>
          <a:p>
            <a:r>
              <a:rPr lang="en-US" dirty="0" smtClean="0"/>
              <a:t> 2012 Launch Campaign – Stay Focused</a:t>
            </a:r>
          </a:p>
        </p:txBody>
      </p:sp>
      <p:sp>
        <p:nvSpPr>
          <p:cNvPr id="84995" name="Rectangle 6"/>
          <p:cNvSpPr>
            <a:spLocks noChangeArrowheads="1"/>
          </p:cNvSpPr>
          <p:nvPr/>
        </p:nvSpPr>
        <p:spPr bwMode="auto">
          <a:xfrm>
            <a:off x="0" y="5765799"/>
            <a:ext cx="9143999" cy="574287"/>
          </a:xfrm>
          <a:prstGeom prst="rect">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wrap="none" anchor="ctr"/>
          <a:lstStyle/>
          <a:p>
            <a:pPr algn="ctr">
              <a:spcBef>
                <a:spcPct val="50000"/>
              </a:spcBef>
              <a:defRPr/>
            </a:pPr>
            <a:r>
              <a:rPr lang="en-US" b="1" dirty="0"/>
              <a:t>Without launch success, there can be no mission success!</a:t>
            </a:r>
          </a:p>
        </p:txBody>
      </p:sp>
      <p:sp>
        <p:nvSpPr>
          <p:cNvPr id="8" name="Line 58"/>
          <p:cNvSpPr>
            <a:spLocks noChangeShapeType="1"/>
          </p:cNvSpPr>
          <p:nvPr/>
        </p:nvSpPr>
        <p:spPr bwMode="auto">
          <a:xfrm>
            <a:off x="0" y="1881188"/>
            <a:ext cx="9144000" cy="0"/>
          </a:xfrm>
          <a:prstGeom prst="line">
            <a:avLst/>
          </a:prstGeom>
          <a:noFill/>
          <a:ln w="9525">
            <a:solidFill>
              <a:schemeClr val="accent5">
                <a:lumMod val="75000"/>
              </a:schemeClr>
            </a:solidFill>
            <a:round/>
            <a:headEnd/>
            <a:tailEnd/>
          </a:ln>
        </p:spPr>
        <p:txBody>
          <a:bodyPr/>
          <a:lstStyle/>
          <a:p>
            <a:pPr>
              <a:defRPr/>
            </a:pPr>
            <a:endParaRPr lang="en-US"/>
          </a:p>
        </p:txBody>
      </p:sp>
      <p:sp>
        <p:nvSpPr>
          <p:cNvPr id="11" name="Line 62"/>
          <p:cNvSpPr>
            <a:spLocks noChangeShapeType="1"/>
          </p:cNvSpPr>
          <p:nvPr/>
        </p:nvSpPr>
        <p:spPr bwMode="auto">
          <a:xfrm>
            <a:off x="0" y="2136775"/>
            <a:ext cx="9144000" cy="0"/>
          </a:xfrm>
          <a:prstGeom prst="line">
            <a:avLst/>
          </a:prstGeom>
          <a:noFill/>
          <a:ln w="9525">
            <a:solidFill>
              <a:schemeClr val="accent5">
                <a:lumMod val="75000"/>
              </a:schemeClr>
            </a:solidFill>
            <a:round/>
            <a:headEnd/>
            <a:tailEnd/>
          </a:ln>
        </p:spPr>
        <p:txBody>
          <a:bodyPr/>
          <a:lstStyle/>
          <a:p>
            <a:pPr>
              <a:defRPr/>
            </a:pPr>
            <a:endParaRPr lang="en-US"/>
          </a:p>
        </p:txBody>
      </p:sp>
      <p:sp>
        <p:nvSpPr>
          <p:cNvPr id="10249" name="Text Box 63"/>
          <p:cNvSpPr txBox="1">
            <a:spLocks noChangeArrowheads="1"/>
          </p:cNvSpPr>
          <p:nvPr/>
        </p:nvSpPr>
        <p:spPr bwMode="auto">
          <a:xfrm>
            <a:off x="992188" y="1919288"/>
            <a:ext cx="533400" cy="276225"/>
          </a:xfrm>
          <a:prstGeom prst="rect">
            <a:avLst/>
          </a:prstGeom>
          <a:noFill/>
          <a:ln w="9525">
            <a:noFill/>
            <a:miter lim="800000"/>
            <a:headEnd/>
            <a:tailEnd/>
          </a:ln>
        </p:spPr>
        <p:txBody>
          <a:bodyPr>
            <a:spAutoFit/>
          </a:bodyPr>
          <a:lstStyle/>
          <a:p>
            <a:pPr algn="ctr"/>
            <a:r>
              <a:rPr lang="en-US" sz="1200" b="1"/>
              <a:t>MAR</a:t>
            </a:r>
          </a:p>
        </p:txBody>
      </p:sp>
      <p:sp>
        <p:nvSpPr>
          <p:cNvPr id="10250" name="Text Box 64"/>
          <p:cNvSpPr txBox="1">
            <a:spLocks noChangeArrowheads="1"/>
          </p:cNvSpPr>
          <p:nvPr/>
        </p:nvSpPr>
        <p:spPr bwMode="auto">
          <a:xfrm>
            <a:off x="2695575" y="1919288"/>
            <a:ext cx="533400" cy="276225"/>
          </a:xfrm>
          <a:prstGeom prst="rect">
            <a:avLst/>
          </a:prstGeom>
          <a:noFill/>
          <a:ln w="9525">
            <a:noFill/>
            <a:miter lim="800000"/>
            <a:headEnd/>
            <a:tailEnd/>
          </a:ln>
        </p:spPr>
        <p:txBody>
          <a:bodyPr>
            <a:spAutoFit/>
          </a:bodyPr>
          <a:lstStyle/>
          <a:p>
            <a:pPr algn="ctr"/>
            <a:r>
              <a:rPr lang="en-US" sz="1200" b="1"/>
              <a:t>APR</a:t>
            </a:r>
          </a:p>
        </p:txBody>
      </p:sp>
      <p:sp>
        <p:nvSpPr>
          <p:cNvPr id="10251" name="Text Box 65"/>
          <p:cNvSpPr txBox="1">
            <a:spLocks noChangeArrowheads="1"/>
          </p:cNvSpPr>
          <p:nvPr/>
        </p:nvSpPr>
        <p:spPr bwMode="auto">
          <a:xfrm>
            <a:off x="4375150" y="1919288"/>
            <a:ext cx="533400" cy="276225"/>
          </a:xfrm>
          <a:prstGeom prst="rect">
            <a:avLst/>
          </a:prstGeom>
          <a:noFill/>
          <a:ln w="9525">
            <a:noFill/>
            <a:miter lim="800000"/>
            <a:headEnd/>
            <a:tailEnd/>
          </a:ln>
        </p:spPr>
        <p:txBody>
          <a:bodyPr>
            <a:spAutoFit/>
          </a:bodyPr>
          <a:lstStyle/>
          <a:p>
            <a:pPr algn="ctr"/>
            <a:r>
              <a:rPr lang="en-US" sz="1200" b="1"/>
              <a:t>MAY</a:t>
            </a:r>
          </a:p>
        </p:txBody>
      </p:sp>
      <p:sp>
        <p:nvSpPr>
          <p:cNvPr id="10252" name="Text Box 66"/>
          <p:cNvSpPr txBox="1">
            <a:spLocks noChangeArrowheads="1"/>
          </p:cNvSpPr>
          <p:nvPr/>
        </p:nvSpPr>
        <p:spPr bwMode="auto">
          <a:xfrm>
            <a:off x="6142038" y="1919288"/>
            <a:ext cx="533400" cy="276225"/>
          </a:xfrm>
          <a:prstGeom prst="rect">
            <a:avLst/>
          </a:prstGeom>
          <a:noFill/>
          <a:ln w="9525">
            <a:noFill/>
            <a:miter lim="800000"/>
            <a:headEnd/>
            <a:tailEnd/>
          </a:ln>
        </p:spPr>
        <p:txBody>
          <a:bodyPr>
            <a:spAutoFit/>
          </a:bodyPr>
          <a:lstStyle/>
          <a:p>
            <a:pPr algn="ctr"/>
            <a:r>
              <a:rPr lang="en-US" sz="1200" b="1"/>
              <a:t>JUN</a:t>
            </a:r>
          </a:p>
        </p:txBody>
      </p:sp>
      <p:sp>
        <p:nvSpPr>
          <p:cNvPr id="28" name="Line 79"/>
          <p:cNvSpPr>
            <a:spLocks noChangeShapeType="1"/>
          </p:cNvSpPr>
          <p:nvPr/>
        </p:nvSpPr>
        <p:spPr bwMode="auto">
          <a:xfrm>
            <a:off x="3770313" y="1852613"/>
            <a:ext cx="0" cy="3465512"/>
          </a:xfrm>
          <a:prstGeom prst="line">
            <a:avLst/>
          </a:prstGeom>
          <a:noFill/>
          <a:ln w="9525">
            <a:solidFill>
              <a:schemeClr val="accent5">
                <a:lumMod val="75000"/>
              </a:schemeClr>
            </a:solidFill>
            <a:round/>
            <a:headEnd/>
            <a:tailEnd/>
          </a:ln>
        </p:spPr>
        <p:txBody>
          <a:bodyPr/>
          <a:lstStyle/>
          <a:p>
            <a:pPr>
              <a:defRPr/>
            </a:pPr>
            <a:endParaRPr lang="en-US"/>
          </a:p>
        </p:txBody>
      </p:sp>
      <p:pic>
        <p:nvPicPr>
          <p:cNvPr id="10254" name="Picture 6" descr="AtlasV401_EPF"/>
          <p:cNvPicPr preferRelativeResize="0">
            <a:picLocks noChangeAspect="1" noChangeArrowheads="1"/>
          </p:cNvPicPr>
          <p:nvPr/>
        </p:nvPicPr>
        <p:blipFill>
          <a:blip r:embed="rId4" cstate="print"/>
          <a:srcRect/>
          <a:stretch>
            <a:fillRect/>
          </a:stretch>
        </p:blipFill>
        <p:spPr bwMode="auto">
          <a:xfrm>
            <a:off x="8050213" y="3314200"/>
            <a:ext cx="174625" cy="1898650"/>
          </a:xfrm>
          <a:prstGeom prst="rect">
            <a:avLst/>
          </a:prstGeom>
          <a:noFill/>
          <a:ln w="9525">
            <a:noFill/>
            <a:miter lim="800000"/>
            <a:headEnd/>
            <a:tailEnd/>
          </a:ln>
        </p:spPr>
      </p:pic>
      <p:sp>
        <p:nvSpPr>
          <p:cNvPr id="10255" name="Text Box 94"/>
          <p:cNvSpPr txBox="1">
            <a:spLocks noChangeArrowheads="1"/>
          </p:cNvSpPr>
          <p:nvPr/>
        </p:nvSpPr>
        <p:spPr bwMode="auto">
          <a:xfrm>
            <a:off x="7667625" y="2371725"/>
            <a:ext cx="938213" cy="553998"/>
          </a:xfrm>
          <a:prstGeom prst="rect">
            <a:avLst/>
          </a:prstGeom>
          <a:noFill/>
          <a:ln w="9525">
            <a:noFill/>
            <a:miter lim="800000"/>
            <a:headEnd/>
            <a:tailEnd/>
          </a:ln>
        </p:spPr>
        <p:txBody>
          <a:bodyPr lIns="0" tIns="0" rIns="0" bIns="0">
            <a:spAutoFit/>
          </a:bodyPr>
          <a:lstStyle/>
          <a:p>
            <a:pPr algn="ctr"/>
            <a:r>
              <a:rPr lang="en-US" sz="1200" dirty="0" smtClean="0"/>
              <a:t>NROL-36</a:t>
            </a:r>
            <a:endParaRPr lang="en-US" sz="1200" dirty="0"/>
          </a:p>
          <a:p>
            <a:pPr algn="ctr"/>
            <a:r>
              <a:rPr lang="en-US" sz="1200" dirty="0"/>
              <a:t>VAFB</a:t>
            </a:r>
          </a:p>
          <a:p>
            <a:pPr algn="ctr"/>
            <a:r>
              <a:rPr lang="en-US" sz="1200" dirty="0"/>
              <a:t>Jul 2012</a:t>
            </a:r>
          </a:p>
        </p:txBody>
      </p:sp>
      <p:sp>
        <p:nvSpPr>
          <p:cNvPr id="10257" name="Text Box 87"/>
          <p:cNvSpPr txBox="1">
            <a:spLocks noChangeArrowheads="1"/>
          </p:cNvSpPr>
          <p:nvPr/>
        </p:nvSpPr>
        <p:spPr bwMode="auto">
          <a:xfrm>
            <a:off x="1106488" y="2371725"/>
            <a:ext cx="1141412" cy="553998"/>
          </a:xfrm>
          <a:prstGeom prst="rect">
            <a:avLst/>
          </a:prstGeom>
          <a:noFill/>
          <a:ln w="9525">
            <a:noFill/>
            <a:miter lim="800000"/>
            <a:headEnd/>
            <a:tailEnd/>
          </a:ln>
        </p:spPr>
        <p:txBody>
          <a:bodyPr lIns="0" tIns="0" rIns="0" bIns="0">
            <a:spAutoFit/>
          </a:bodyPr>
          <a:lstStyle/>
          <a:p>
            <a:pPr algn="ctr"/>
            <a:r>
              <a:rPr lang="en-US" sz="1200" dirty="0" smtClean="0"/>
              <a:t>NROL-25</a:t>
            </a:r>
            <a:endParaRPr lang="en-US" sz="1200" dirty="0"/>
          </a:p>
          <a:p>
            <a:pPr algn="ctr"/>
            <a:r>
              <a:rPr lang="en-US" sz="1200" dirty="0"/>
              <a:t>VAFB</a:t>
            </a:r>
          </a:p>
          <a:p>
            <a:pPr algn="ctr"/>
            <a:r>
              <a:rPr lang="en-US" sz="1200" dirty="0"/>
              <a:t>Mar 2012</a:t>
            </a:r>
          </a:p>
        </p:txBody>
      </p:sp>
      <p:pic>
        <p:nvPicPr>
          <p:cNvPr id="10258" name="Picture 25" descr="DeltaIV_Heavy"/>
          <p:cNvPicPr>
            <a:picLocks noChangeAspect="1" noChangeArrowheads="1"/>
          </p:cNvPicPr>
          <p:nvPr/>
        </p:nvPicPr>
        <p:blipFill>
          <a:blip r:embed="rId5" cstate="print"/>
          <a:srcRect t="1143" b="1143"/>
          <a:stretch>
            <a:fillRect/>
          </a:stretch>
        </p:blipFill>
        <p:spPr bwMode="auto">
          <a:xfrm>
            <a:off x="6644812" y="2933700"/>
            <a:ext cx="563563" cy="2312988"/>
          </a:xfrm>
          <a:prstGeom prst="rect">
            <a:avLst/>
          </a:prstGeom>
          <a:noFill/>
          <a:ln w="9525">
            <a:noFill/>
            <a:miter lim="800000"/>
            <a:headEnd/>
            <a:tailEnd/>
          </a:ln>
        </p:spPr>
      </p:pic>
      <p:pic>
        <p:nvPicPr>
          <p:cNvPr id="10262" name="Picture 6" descr="AtlasV401_EPF"/>
          <p:cNvPicPr preferRelativeResize="0">
            <a:picLocks noChangeAspect="1" noChangeArrowheads="1"/>
          </p:cNvPicPr>
          <p:nvPr/>
        </p:nvPicPr>
        <p:blipFill>
          <a:blip r:embed="rId4" cstate="print"/>
          <a:srcRect/>
          <a:stretch>
            <a:fillRect/>
          </a:stretch>
        </p:blipFill>
        <p:spPr bwMode="auto">
          <a:xfrm>
            <a:off x="5703156" y="3285425"/>
            <a:ext cx="176213" cy="1908175"/>
          </a:xfrm>
          <a:prstGeom prst="rect">
            <a:avLst/>
          </a:prstGeom>
          <a:noFill/>
          <a:ln w="9525">
            <a:noFill/>
            <a:miter lim="800000"/>
            <a:headEnd/>
            <a:tailEnd/>
          </a:ln>
        </p:spPr>
      </p:pic>
      <p:pic>
        <p:nvPicPr>
          <p:cNvPr id="10263" name="Picture 23" descr="DeltaIV_Medium+(5,2)"/>
          <p:cNvPicPr preferRelativeResize="0">
            <a:picLocks noChangeAspect="1" noChangeArrowheads="1"/>
          </p:cNvPicPr>
          <p:nvPr/>
        </p:nvPicPr>
        <p:blipFill>
          <a:blip r:embed="rId6" cstate="print"/>
          <a:srcRect l="8777" t="8572" b="858"/>
          <a:stretch>
            <a:fillRect/>
          </a:stretch>
        </p:blipFill>
        <p:spPr bwMode="auto">
          <a:xfrm>
            <a:off x="1736725" y="3203575"/>
            <a:ext cx="354013" cy="2036763"/>
          </a:xfrm>
          <a:prstGeom prst="rect">
            <a:avLst/>
          </a:prstGeom>
          <a:noFill/>
          <a:ln w="9525">
            <a:noFill/>
            <a:miter lim="800000"/>
            <a:headEnd/>
            <a:tailEnd/>
          </a:ln>
        </p:spPr>
      </p:pic>
      <p:sp>
        <p:nvSpPr>
          <p:cNvPr id="36" name="Line 79"/>
          <p:cNvSpPr>
            <a:spLocks noChangeShapeType="1"/>
          </p:cNvSpPr>
          <p:nvPr/>
        </p:nvSpPr>
        <p:spPr bwMode="auto">
          <a:xfrm>
            <a:off x="2055813" y="1852613"/>
            <a:ext cx="0" cy="3503612"/>
          </a:xfrm>
          <a:prstGeom prst="line">
            <a:avLst/>
          </a:prstGeom>
          <a:noFill/>
          <a:ln w="9525">
            <a:solidFill>
              <a:schemeClr val="accent5">
                <a:lumMod val="75000"/>
              </a:schemeClr>
            </a:solidFill>
            <a:round/>
            <a:headEnd/>
            <a:tailEnd/>
          </a:ln>
        </p:spPr>
        <p:txBody>
          <a:bodyPr/>
          <a:lstStyle/>
          <a:p>
            <a:pPr>
              <a:defRPr/>
            </a:pPr>
            <a:endParaRPr lang="en-US"/>
          </a:p>
        </p:txBody>
      </p:sp>
      <p:sp>
        <p:nvSpPr>
          <p:cNvPr id="39" name="Line 79"/>
          <p:cNvSpPr>
            <a:spLocks noChangeShapeType="1"/>
          </p:cNvSpPr>
          <p:nvPr/>
        </p:nvSpPr>
        <p:spPr bwMode="auto">
          <a:xfrm>
            <a:off x="5484813" y="1852613"/>
            <a:ext cx="0" cy="3503612"/>
          </a:xfrm>
          <a:prstGeom prst="line">
            <a:avLst/>
          </a:prstGeom>
          <a:noFill/>
          <a:ln w="9525">
            <a:solidFill>
              <a:schemeClr val="accent5">
                <a:lumMod val="75000"/>
              </a:schemeClr>
            </a:solidFill>
            <a:round/>
            <a:headEnd/>
            <a:tailEnd/>
          </a:ln>
        </p:spPr>
        <p:txBody>
          <a:bodyPr/>
          <a:lstStyle/>
          <a:p>
            <a:pPr>
              <a:defRPr/>
            </a:pPr>
            <a:endParaRPr lang="en-US"/>
          </a:p>
        </p:txBody>
      </p:sp>
      <p:sp>
        <p:nvSpPr>
          <p:cNvPr id="40" name="Line 79"/>
          <p:cNvSpPr>
            <a:spLocks noChangeShapeType="1"/>
          </p:cNvSpPr>
          <p:nvPr/>
        </p:nvSpPr>
        <p:spPr bwMode="auto">
          <a:xfrm>
            <a:off x="7199313" y="1852613"/>
            <a:ext cx="0" cy="3503612"/>
          </a:xfrm>
          <a:prstGeom prst="line">
            <a:avLst/>
          </a:prstGeom>
          <a:noFill/>
          <a:ln w="9525">
            <a:solidFill>
              <a:schemeClr val="accent5">
                <a:lumMod val="75000"/>
              </a:schemeClr>
            </a:solidFill>
            <a:round/>
            <a:headEnd/>
            <a:tailEnd/>
          </a:ln>
        </p:spPr>
        <p:txBody>
          <a:bodyPr/>
          <a:lstStyle/>
          <a:p>
            <a:pPr>
              <a:defRPr/>
            </a:pPr>
            <a:endParaRPr lang="en-US"/>
          </a:p>
        </p:txBody>
      </p:sp>
      <p:sp>
        <p:nvSpPr>
          <p:cNvPr id="6" name="Rectangle 5"/>
          <p:cNvSpPr/>
          <p:nvPr/>
        </p:nvSpPr>
        <p:spPr>
          <a:xfrm>
            <a:off x="0" y="1270000"/>
            <a:ext cx="9144000" cy="600075"/>
          </a:xfrm>
          <a:prstGeom prst="rect">
            <a:avLst/>
          </a:prstGeom>
          <a:gradFill flip="none" rotWithShape="1">
            <a:gsLst>
              <a:gs pos="0">
                <a:schemeClr val="tx1">
                  <a:lumMod val="75000"/>
                </a:schemeClr>
              </a:gs>
              <a:gs pos="49000">
                <a:srgbClr val="5EADF4">
                  <a:shade val="67500"/>
                  <a:satMod val="115000"/>
                </a:srgbClr>
              </a:gs>
              <a:gs pos="98000">
                <a:schemeClr val="accent4">
                  <a:lumMod val="10000"/>
                  <a:lumOff val="90000"/>
                </a:schemeClr>
              </a:gs>
            </a:gsLst>
            <a:lin ang="54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68" name="Text Box 61"/>
          <p:cNvSpPr txBox="1">
            <a:spLocks noChangeArrowheads="1"/>
          </p:cNvSpPr>
          <p:nvPr/>
        </p:nvSpPr>
        <p:spPr bwMode="auto">
          <a:xfrm>
            <a:off x="3905250" y="1336675"/>
            <a:ext cx="1298575" cy="461963"/>
          </a:xfrm>
          <a:prstGeom prst="rect">
            <a:avLst/>
          </a:prstGeom>
          <a:noFill/>
          <a:ln w="9525">
            <a:noFill/>
            <a:miter lim="800000"/>
            <a:headEnd/>
            <a:tailEnd/>
          </a:ln>
        </p:spPr>
        <p:txBody>
          <a:bodyPr>
            <a:spAutoFit/>
          </a:bodyPr>
          <a:lstStyle/>
          <a:p>
            <a:pPr algn="ctr"/>
            <a:r>
              <a:rPr lang="en-US" sz="2400" b="1">
                <a:solidFill>
                  <a:schemeClr val="bg1"/>
                </a:solidFill>
              </a:rPr>
              <a:t>2012</a:t>
            </a:r>
          </a:p>
        </p:txBody>
      </p:sp>
      <p:sp>
        <p:nvSpPr>
          <p:cNvPr id="43" name="Line 79"/>
          <p:cNvSpPr>
            <a:spLocks noChangeShapeType="1"/>
          </p:cNvSpPr>
          <p:nvPr/>
        </p:nvSpPr>
        <p:spPr bwMode="auto">
          <a:xfrm>
            <a:off x="341313" y="1852613"/>
            <a:ext cx="0" cy="3503612"/>
          </a:xfrm>
          <a:prstGeom prst="line">
            <a:avLst/>
          </a:prstGeom>
          <a:noFill/>
          <a:ln w="9525">
            <a:solidFill>
              <a:schemeClr val="accent5">
                <a:lumMod val="75000"/>
              </a:schemeClr>
            </a:solidFill>
            <a:round/>
            <a:headEnd/>
            <a:tailEnd/>
          </a:ln>
        </p:spPr>
        <p:txBody>
          <a:bodyPr/>
          <a:lstStyle/>
          <a:p>
            <a:pPr>
              <a:defRPr/>
            </a:pPr>
            <a:endParaRPr lang="en-US"/>
          </a:p>
        </p:txBody>
      </p:sp>
      <p:sp>
        <p:nvSpPr>
          <p:cNvPr id="50" name="Rectangle 49"/>
          <p:cNvSpPr/>
          <p:nvPr/>
        </p:nvSpPr>
        <p:spPr>
          <a:xfrm flipV="1">
            <a:off x="0" y="5422900"/>
            <a:ext cx="9144000" cy="190500"/>
          </a:xfrm>
          <a:prstGeom prst="rect">
            <a:avLst/>
          </a:prstGeom>
          <a:gradFill flip="none" rotWithShape="1">
            <a:gsLst>
              <a:gs pos="0">
                <a:schemeClr val="tx1">
                  <a:lumMod val="75000"/>
                </a:schemeClr>
              </a:gs>
              <a:gs pos="49000">
                <a:srgbClr val="5EADF4">
                  <a:shade val="67500"/>
                  <a:satMod val="115000"/>
                </a:srgbClr>
              </a:gs>
              <a:gs pos="98000">
                <a:schemeClr val="accent4">
                  <a:lumMod val="10000"/>
                  <a:lumOff val="9000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Line 79"/>
          <p:cNvSpPr>
            <a:spLocks noChangeShapeType="1"/>
          </p:cNvSpPr>
          <p:nvPr/>
        </p:nvSpPr>
        <p:spPr bwMode="auto">
          <a:xfrm>
            <a:off x="8913813" y="1852613"/>
            <a:ext cx="0" cy="3503612"/>
          </a:xfrm>
          <a:prstGeom prst="line">
            <a:avLst/>
          </a:prstGeom>
          <a:noFill/>
          <a:ln w="9525">
            <a:solidFill>
              <a:schemeClr val="accent5">
                <a:lumMod val="75000"/>
              </a:schemeClr>
            </a:solidFill>
            <a:round/>
            <a:headEnd/>
            <a:tailEnd/>
          </a:ln>
        </p:spPr>
        <p:txBody>
          <a:bodyPr/>
          <a:lstStyle/>
          <a:p>
            <a:pPr>
              <a:defRPr/>
            </a:pPr>
            <a:endParaRPr lang="en-US"/>
          </a:p>
        </p:txBody>
      </p:sp>
      <p:sp>
        <p:nvSpPr>
          <p:cNvPr id="10272" name="Text Box 66"/>
          <p:cNvSpPr txBox="1">
            <a:spLocks noChangeArrowheads="1"/>
          </p:cNvSpPr>
          <p:nvPr/>
        </p:nvSpPr>
        <p:spPr bwMode="auto">
          <a:xfrm>
            <a:off x="7875588" y="1919288"/>
            <a:ext cx="533400" cy="276225"/>
          </a:xfrm>
          <a:prstGeom prst="rect">
            <a:avLst/>
          </a:prstGeom>
          <a:noFill/>
          <a:ln w="9525">
            <a:noFill/>
            <a:miter lim="800000"/>
            <a:headEnd/>
            <a:tailEnd/>
          </a:ln>
        </p:spPr>
        <p:txBody>
          <a:bodyPr>
            <a:spAutoFit/>
          </a:bodyPr>
          <a:lstStyle/>
          <a:p>
            <a:pPr algn="ctr"/>
            <a:r>
              <a:rPr lang="en-US" sz="1200" b="1"/>
              <a:t>JUL</a:t>
            </a:r>
          </a:p>
        </p:txBody>
      </p:sp>
      <p:sp>
        <p:nvSpPr>
          <p:cNvPr id="10259" name="Text Box 114"/>
          <p:cNvSpPr txBox="1">
            <a:spLocks noChangeArrowheads="1"/>
          </p:cNvSpPr>
          <p:nvPr/>
        </p:nvSpPr>
        <p:spPr bwMode="auto">
          <a:xfrm>
            <a:off x="6262225" y="2359025"/>
            <a:ext cx="1328737" cy="553998"/>
          </a:xfrm>
          <a:prstGeom prst="rect">
            <a:avLst/>
          </a:prstGeom>
          <a:noFill/>
          <a:ln w="9525">
            <a:noFill/>
            <a:miter lim="800000"/>
            <a:headEnd/>
            <a:tailEnd/>
          </a:ln>
        </p:spPr>
        <p:txBody>
          <a:bodyPr lIns="0" tIns="0" rIns="0" bIns="0">
            <a:spAutoFit/>
          </a:bodyPr>
          <a:lstStyle/>
          <a:p>
            <a:pPr algn="ctr"/>
            <a:r>
              <a:rPr lang="en-US" sz="1200" dirty="0" smtClean="0"/>
              <a:t>NROL-15</a:t>
            </a:r>
            <a:endParaRPr lang="en-US" sz="1200" dirty="0"/>
          </a:p>
          <a:p>
            <a:pPr algn="ctr"/>
            <a:r>
              <a:rPr lang="en-US" sz="1200" dirty="0"/>
              <a:t>CCAFS</a:t>
            </a:r>
          </a:p>
          <a:p>
            <a:pPr algn="ctr"/>
            <a:r>
              <a:rPr lang="en-US" sz="1200" dirty="0"/>
              <a:t>Jun 2012 </a:t>
            </a:r>
          </a:p>
        </p:txBody>
      </p:sp>
      <p:sp>
        <p:nvSpPr>
          <p:cNvPr id="10256" name="Text Box 86"/>
          <p:cNvSpPr txBox="1">
            <a:spLocks noChangeArrowheads="1"/>
          </p:cNvSpPr>
          <p:nvPr/>
        </p:nvSpPr>
        <p:spPr bwMode="auto">
          <a:xfrm>
            <a:off x="5133017" y="2371725"/>
            <a:ext cx="1285875" cy="553998"/>
          </a:xfrm>
          <a:prstGeom prst="rect">
            <a:avLst/>
          </a:prstGeom>
          <a:noFill/>
          <a:ln w="9525">
            <a:noFill/>
            <a:miter lim="800000"/>
            <a:headEnd/>
            <a:tailEnd/>
          </a:ln>
        </p:spPr>
        <p:txBody>
          <a:bodyPr lIns="0" tIns="0" rIns="0" bIns="0">
            <a:spAutoFit/>
          </a:bodyPr>
          <a:lstStyle/>
          <a:p>
            <a:pPr algn="ctr"/>
            <a:r>
              <a:rPr lang="en-US" sz="1200" dirty="0" smtClean="0"/>
              <a:t>NROL-38</a:t>
            </a:r>
            <a:endParaRPr lang="en-US" sz="1200" dirty="0"/>
          </a:p>
          <a:p>
            <a:pPr algn="ctr"/>
            <a:r>
              <a:rPr lang="en-US" sz="1200" dirty="0"/>
              <a:t>CCAFS</a:t>
            </a:r>
          </a:p>
          <a:p>
            <a:pPr algn="ctr"/>
            <a:r>
              <a:rPr lang="en-US" sz="1200" smtClean="0"/>
              <a:t>Jun </a:t>
            </a:r>
            <a:r>
              <a:rPr lang="en-US" sz="1200" dirty="0"/>
              <a:t>2012</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143000" y="304800"/>
            <a:ext cx="8001000" cy="685800"/>
          </a:xfrm>
        </p:spPr>
        <p:txBody>
          <a:bodyPr/>
          <a:lstStyle/>
          <a:p>
            <a:pPr eaLnBrk="1" hangingPunct="1"/>
            <a:r>
              <a:rPr lang="en-US" sz="2400" dirty="0" smtClean="0"/>
              <a:t>Assessing Acquisition Strategies</a:t>
            </a:r>
          </a:p>
        </p:txBody>
      </p:sp>
      <p:sp>
        <p:nvSpPr>
          <p:cNvPr id="4" name="Rectangle 3"/>
          <p:cNvSpPr txBox="1">
            <a:spLocks noChangeArrowheads="1"/>
          </p:cNvSpPr>
          <p:nvPr/>
        </p:nvSpPr>
        <p:spPr>
          <a:xfrm>
            <a:off x="457200" y="1219200"/>
            <a:ext cx="8229600" cy="5105400"/>
          </a:xfrm>
          <a:prstGeom prst="rect">
            <a:avLst/>
          </a:prstGeom>
        </p:spPr>
        <p:txBody>
          <a:bodyPr>
            <a:normAutofit/>
          </a:bodyPr>
          <a:lstStyle/>
          <a:p>
            <a:pPr marL="342900" lvl="0" indent="-342900" eaLnBrk="0" hangingPunct="0">
              <a:spcBef>
                <a:spcPct val="20000"/>
              </a:spcBef>
              <a:buBlip>
                <a:blip r:embed="rId3"/>
              </a:buBlip>
            </a:pPr>
            <a:endParaRPr lang="en-US" sz="1900" dirty="0" smtClean="0"/>
          </a:p>
          <a:p>
            <a:pPr marL="342900" lvl="0" indent="-342900" eaLnBrk="0" hangingPunct="0">
              <a:spcBef>
                <a:spcPct val="20000"/>
              </a:spcBef>
              <a:buBlip>
                <a:blip r:embed="rId3"/>
              </a:buBlip>
            </a:pPr>
            <a:r>
              <a:rPr lang="en-US" sz="1900" dirty="0" smtClean="0"/>
              <a:t>NRO acquisition approach used for decades</a:t>
            </a:r>
          </a:p>
          <a:p>
            <a:pPr marL="342900" lvl="0" indent="-342900" eaLnBrk="0" hangingPunct="0">
              <a:spcBef>
                <a:spcPct val="20000"/>
              </a:spcBef>
              <a:buBlip>
                <a:blip r:embed="rId3"/>
              </a:buBlip>
            </a:pPr>
            <a:endParaRPr lang="en-US" sz="1000" dirty="0" smtClean="0"/>
          </a:p>
          <a:p>
            <a:pPr marL="800100" lvl="1" indent="-342900" eaLnBrk="0" hangingPunct="0">
              <a:spcBef>
                <a:spcPct val="20000"/>
              </a:spcBef>
              <a:buBlip>
                <a:blip r:embed="rId3"/>
              </a:buBlip>
            </a:pPr>
            <a:r>
              <a:rPr kumimoji="0" lang="en-US" sz="1900" b="0" i="0" u="none" strike="noStrike" kern="0" cap="none" spc="0" normalizeH="0" baseline="0" noProof="0" dirty="0" smtClean="0">
                <a:ln>
                  <a:noFill/>
                </a:ln>
                <a:solidFill>
                  <a:schemeClr val="tx1"/>
                </a:solidFill>
                <a:effectLst/>
                <a:uLnTx/>
                <a:uFillTx/>
                <a:latin typeface="+mn-lt"/>
                <a:ea typeface="+mn-ea"/>
                <a:cs typeface="+mn-cs"/>
              </a:rPr>
              <a:t>Steady</a:t>
            </a:r>
            <a:r>
              <a:rPr kumimoji="0" lang="en-US" sz="1900" b="0" i="0" u="none" strike="noStrike" kern="0" cap="none" spc="0" normalizeH="0" noProof="0" dirty="0" smtClean="0">
                <a:ln>
                  <a:noFill/>
                </a:ln>
                <a:solidFill>
                  <a:schemeClr val="tx1"/>
                </a:solidFill>
                <a:effectLst/>
                <a:uLnTx/>
                <a:uFillTx/>
                <a:latin typeface="+mn-lt"/>
                <a:ea typeface="+mn-ea"/>
                <a:cs typeface="+mn-cs"/>
              </a:rPr>
              <a:t> recurring investment </a:t>
            </a:r>
            <a:r>
              <a:rPr lang="en-US" sz="1900" kern="0" dirty="0" smtClean="0">
                <a:latin typeface="+mn-lt"/>
                <a:cs typeface="+mn-cs"/>
              </a:rPr>
              <a:t>to stabilize production rates</a:t>
            </a:r>
          </a:p>
          <a:p>
            <a:pPr marL="800100" lvl="1" indent="-342900" eaLnBrk="0" hangingPunct="0">
              <a:spcBef>
                <a:spcPct val="20000"/>
              </a:spcBef>
              <a:buBlip>
                <a:blip r:embed="rId3"/>
              </a:buBlip>
            </a:pPr>
            <a:r>
              <a:rPr kumimoji="0" lang="en-US" sz="1900" b="0" i="0" u="none" strike="noStrike" kern="0" cap="none" spc="0" normalizeH="0" baseline="0" noProof="0" dirty="0" smtClean="0">
                <a:ln>
                  <a:noFill/>
                </a:ln>
                <a:solidFill>
                  <a:schemeClr val="tx1"/>
                </a:solidFill>
                <a:effectLst/>
                <a:uLnTx/>
                <a:uFillTx/>
                <a:latin typeface="+mn-lt"/>
                <a:ea typeface="+mn-ea"/>
                <a:cs typeface="+mn-cs"/>
              </a:rPr>
              <a:t>Quantity buys for improved efficiency</a:t>
            </a:r>
          </a:p>
          <a:p>
            <a:pPr marL="800100" lvl="1" indent="-342900" eaLnBrk="0" hangingPunct="0">
              <a:spcBef>
                <a:spcPct val="20000"/>
              </a:spcBef>
              <a:buBlip>
                <a:blip r:embed="rId3"/>
              </a:buBlip>
            </a:pPr>
            <a:r>
              <a:rPr lang="en-US" sz="1900" kern="0" dirty="0" smtClean="0">
                <a:latin typeface="+mn-lt"/>
                <a:cs typeface="+mn-cs"/>
              </a:rPr>
              <a:t>Steady non-recurring investment for manageable risk</a:t>
            </a:r>
          </a:p>
          <a:p>
            <a:pPr marL="800100" lvl="1" indent="-342900" eaLnBrk="0" hangingPunct="0">
              <a:spcBef>
                <a:spcPct val="20000"/>
              </a:spcBef>
              <a:buBlip>
                <a:blip r:embed="rId3"/>
              </a:buBlip>
            </a:pPr>
            <a:r>
              <a:rPr lang="en-US" sz="1900" kern="0" dirty="0" smtClean="0">
                <a:latin typeface="+mn-lt"/>
                <a:cs typeface="+mn-cs"/>
              </a:rPr>
              <a:t>De-coupled non-recurring from recurring investment</a:t>
            </a:r>
          </a:p>
          <a:p>
            <a:pPr marL="800100" lvl="1" indent="-342900" eaLnBrk="0" hangingPunct="0">
              <a:spcBef>
                <a:spcPct val="20000"/>
              </a:spcBef>
              <a:buBlip>
                <a:blip r:embed="rId3"/>
              </a:buBlip>
            </a:pPr>
            <a:endParaRPr kumimoji="0" lang="en-US" sz="19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Blip>
                <a:blip r:embed="rId3"/>
              </a:buBlip>
            </a:pPr>
            <a:endParaRPr lang="en-US" sz="1100" kern="0" dirty="0" smtClean="0">
              <a:latin typeface="+mn-lt"/>
            </a:endParaRPr>
          </a:p>
          <a:p>
            <a:pPr marL="342900" indent="-342900" eaLnBrk="0" hangingPunct="0">
              <a:spcBef>
                <a:spcPct val="20000"/>
              </a:spcBef>
              <a:buBlip>
                <a:blip r:embed="rId3"/>
              </a:buBlip>
            </a:pPr>
            <a:r>
              <a:rPr lang="en-US" sz="1900" dirty="0" smtClean="0"/>
              <a:t>Acquisition Study looking at three s</a:t>
            </a:r>
            <a:r>
              <a:rPr kumimoji="0" lang="en-US" b="0" i="0" u="none" strike="noStrike" kern="0" cap="none" spc="0" normalizeH="0" baseline="0" noProof="0" dirty="0" err="1" smtClean="0">
                <a:ln>
                  <a:noFill/>
                </a:ln>
                <a:solidFill>
                  <a:schemeClr val="tx1"/>
                </a:solidFill>
                <a:effectLst/>
                <a:uLnTx/>
                <a:uFillTx/>
                <a:latin typeface="+mn-lt"/>
                <a:ea typeface="+mn-ea"/>
                <a:cs typeface="+mn-cs"/>
              </a:rPr>
              <a:t>trategies</a:t>
            </a:r>
            <a:r>
              <a:rPr kumimoji="0" lang="en-US" b="0" i="0" u="none" strike="noStrike" kern="0" cap="none" spc="0" normalizeH="0" baseline="0" noProof="0" dirty="0" smtClean="0">
                <a:ln>
                  <a:noFill/>
                </a:ln>
                <a:solidFill>
                  <a:schemeClr val="tx1"/>
                </a:solidFill>
                <a:effectLst/>
                <a:uLnTx/>
                <a:uFillTx/>
                <a:latin typeface="+mn-lt"/>
                <a:ea typeface="+mn-ea"/>
                <a:cs typeface="+mn-cs"/>
              </a:rPr>
              <a:t>:</a:t>
            </a:r>
          </a:p>
          <a:p>
            <a:pPr marL="800100" lvl="1" indent="-342900" eaLnBrk="0" hangingPunct="0">
              <a:spcBef>
                <a:spcPct val="20000"/>
              </a:spcBef>
              <a:buBlip>
                <a:blip r:embed="rId3"/>
              </a:buBlip>
            </a:pPr>
            <a:endParaRPr lang="en-US" sz="1000" kern="0" dirty="0" smtClean="0">
              <a:latin typeface="+mn-lt"/>
              <a:cs typeface="+mn-cs"/>
            </a:endParaRPr>
          </a:p>
          <a:p>
            <a:pPr marL="800100" lvl="1" indent="-342900" eaLnBrk="0" hangingPunct="0">
              <a:spcBef>
                <a:spcPct val="20000"/>
              </a:spcBef>
              <a:buBlip>
                <a:blip r:embed="rId3"/>
              </a:buBlip>
            </a:pPr>
            <a:r>
              <a:rPr lang="en-US" kern="0" dirty="0" smtClean="0">
                <a:latin typeface="+mn-lt"/>
                <a:cs typeface="+mn-cs"/>
              </a:rPr>
              <a:t>Buy on Need</a:t>
            </a:r>
          </a:p>
          <a:p>
            <a:pPr marL="800100" lvl="1" indent="-342900" eaLnBrk="0" hangingPunct="0">
              <a:spcBef>
                <a:spcPct val="20000"/>
              </a:spcBef>
              <a:buBlip>
                <a:blip r:embed="rId3"/>
              </a:buBlip>
            </a:pPr>
            <a:r>
              <a:rPr kumimoji="0" lang="en-US" b="0" i="0" u="none" strike="noStrike" kern="0" cap="none" spc="0" normalizeH="0" baseline="0" noProof="0" dirty="0" smtClean="0">
                <a:ln>
                  <a:noFill/>
                </a:ln>
                <a:solidFill>
                  <a:schemeClr val="tx1"/>
                </a:solidFill>
                <a:effectLst/>
                <a:uLnTx/>
                <a:uFillTx/>
                <a:latin typeface="+mn-lt"/>
                <a:ea typeface="+mn-ea"/>
                <a:cs typeface="+mn-cs"/>
              </a:rPr>
              <a:t>Constellation Buy</a:t>
            </a:r>
          </a:p>
          <a:p>
            <a:pPr marL="800100" lvl="1" indent="-342900" eaLnBrk="0" hangingPunct="0">
              <a:spcBef>
                <a:spcPct val="20000"/>
              </a:spcBef>
              <a:buBlip>
                <a:blip r:embed="rId3"/>
              </a:buBlip>
            </a:pPr>
            <a:r>
              <a:rPr lang="en-US" kern="0" dirty="0" smtClean="0">
                <a:latin typeface="+mn-lt"/>
                <a:cs typeface="+mn-cs"/>
              </a:rPr>
              <a:t>NRO’s Proven Acquisition Approach</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800100" lvl="1" indent="-342900" eaLnBrk="0" hangingPunct="0">
              <a:spcBef>
                <a:spcPct val="20000"/>
              </a:spcBef>
              <a:buBlip>
                <a:blip r:embed="rId3"/>
              </a:buBlip>
            </a:pPr>
            <a:endParaRPr lang="en-US" sz="1000" kern="0" dirty="0" smtClean="0">
              <a:latin typeface="+mn-lt"/>
              <a:cs typeface="+mn-cs"/>
            </a:endParaRPr>
          </a:p>
          <a:p>
            <a:pPr marL="1257300" lvl="2" indent="-342900" eaLnBrk="0" hangingPunct="0">
              <a:spcBef>
                <a:spcPct val="20000"/>
              </a:spcBef>
              <a:buBlip>
                <a:blip r:embed="rId3"/>
              </a:buBlip>
            </a:pPr>
            <a:endParaRPr lang="en-US" sz="1700" kern="0" dirty="0" smtClean="0">
              <a:latin typeface="+mn-lt"/>
            </a:endParaRPr>
          </a:p>
          <a:p>
            <a:pPr marL="1200150" lvl="2" indent="-285750" eaLnBrk="0" hangingPunct="0">
              <a:spcBef>
                <a:spcPct val="20000"/>
              </a:spcBef>
              <a:buFontTx/>
              <a:buChar char="•"/>
              <a:defRPr/>
            </a:pPr>
            <a:endParaRPr kumimoji="0" lang="en-US" sz="11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sz="16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36970" y="318655"/>
            <a:ext cx="6858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chemeClr val="tx2"/>
                </a:solidFill>
                <a:effectLst/>
                <a:uLnTx/>
                <a:uFillTx/>
                <a:latin typeface="+mj-lt"/>
                <a:ea typeface="+mj-ea"/>
                <a:cs typeface="+mj-cs"/>
              </a:rPr>
              <a:t>(U) </a:t>
            </a:r>
            <a:r>
              <a:rPr kumimoji="0" lang="en-US" sz="2400" b="0" i="0" u="none" strike="noStrike" kern="0" cap="none" spc="0" normalizeH="0" baseline="0" noProof="0" dirty="0" smtClean="0">
                <a:ln>
                  <a:noFill/>
                </a:ln>
                <a:solidFill>
                  <a:schemeClr val="tx2"/>
                </a:solidFill>
                <a:effectLst/>
                <a:uLnTx/>
                <a:uFillTx/>
                <a:latin typeface="+mj-lt"/>
                <a:ea typeface="+mj-ea"/>
                <a:cs typeface="+mj-cs"/>
              </a:rPr>
              <a:t>Comparing Acquisition Strategies</a:t>
            </a:r>
            <a:br>
              <a:rPr kumimoji="0" lang="en-US" sz="2400" b="0" i="0" u="none" strike="noStrike" kern="0" cap="none" spc="0" normalizeH="0" baseline="0" noProof="0" dirty="0" smtClean="0">
                <a:ln>
                  <a:noFill/>
                </a:ln>
                <a:solidFill>
                  <a:schemeClr val="tx2"/>
                </a:solidFill>
                <a:effectLst/>
                <a:uLnTx/>
                <a:uFillTx/>
                <a:latin typeface="+mj-lt"/>
                <a:ea typeface="+mj-ea"/>
                <a:cs typeface="+mj-cs"/>
              </a:rPr>
            </a:br>
            <a:r>
              <a:rPr kumimoji="0" lang="en-US" sz="1800" b="0" i="0" u="none" strike="noStrike" kern="0" cap="none" spc="0" normalizeH="0" baseline="0" noProof="0" dirty="0" smtClean="0">
                <a:ln>
                  <a:noFill/>
                </a:ln>
                <a:solidFill>
                  <a:schemeClr val="tx2"/>
                </a:solidFill>
                <a:effectLst/>
                <a:uLnTx/>
                <a:uFillTx/>
                <a:latin typeface="+mj-lt"/>
                <a:ea typeface="+mj-ea"/>
                <a:cs typeface="+mj-cs"/>
              </a:rPr>
              <a:t>“A 30 Year Look”  </a:t>
            </a:r>
            <a:endParaRPr kumimoji="0" lang="en-US" sz="24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7" name="Picture 6" descr="30yrGraf.png"/>
          <p:cNvPicPr>
            <a:picLocks noChangeAspect="1"/>
          </p:cNvPicPr>
          <p:nvPr/>
        </p:nvPicPr>
        <p:blipFill>
          <a:blip r:embed="rId3" cstate="print"/>
          <a:srcRect t="1934" b="18850"/>
          <a:stretch>
            <a:fillRect/>
          </a:stretch>
        </p:blipFill>
        <p:spPr>
          <a:xfrm>
            <a:off x="249238" y="1061357"/>
            <a:ext cx="8894762" cy="5421086"/>
          </a:xfrm>
          <a:prstGeom prst="rect">
            <a:avLst/>
          </a:prstGeo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143000" y="304800"/>
            <a:ext cx="8001000" cy="685800"/>
          </a:xfrm>
        </p:spPr>
        <p:txBody>
          <a:bodyPr/>
          <a:lstStyle/>
          <a:p>
            <a:pPr eaLnBrk="1" hangingPunct="1"/>
            <a:r>
              <a:rPr lang="en-US" sz="2400" dirty="0" smtClean="0"/>
              <a:t>Assessing Acquisition Strategies</a:t>
            </a:r>
          </a:p>
        </p:txBody>
      </p:sp>
      <p:graphicFrame>
        <p:nvGraphicFramePr>
          <p:cNvPr id="7" name="Table 6"/>
          <p:cNvGraphicFramePr>
            <a:graphicFrameLocks noGrp="1"/>
          </p:cNvGraphicFramePr>
          <p:nvPr/>
        </p:nvGraphicFramePr>
        <p:xfrm>
          <a:off x="249238" y="1898636"/>
          <a:ext cx="8592206" cy="3431646"/>
        </p:xfrm>
        <a:graphic>
          <a:graphicData uri="http://schemas.openxmlformats.org/drawingml/2006/table">
            <a:tbl>
              <a:tblPr firstRow="1" bandRow="1">
                <a:tableStyleId>{21E4AEA4-8DFA-4A89-87EB-49C32662AFE0}</a:tableStyleId>
              </a:tblPr>
              <a:tblGrid>
                <a:gridCol w="4245703"/>
                <a:gridCol w="1487668"/>
                <a:gridCol w="1487668"/>
                <a:gridCol w="1371167"/>
              </a:tblGrid>
              <a:tr h="652672">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75000"/>
                            </a:schemeClr>
                          </a:solidFill>
                        </a:rPr>
                        <a:t>Relative measures of merit assessed for each strategy</a:t>
                      </a:r>
                    </a:p>
                  </a:txBody>
                  <a:tcPr>
                    <a:solidFill>
                      <a:schemeClr val="bg2">
                        <a:lumMod val="20000"/>
                        <a:lumOff val="80000"/>
                      </a:schemeClr>
                    </a:solidFill>
                  </a:tcPr>
                </a:tc>
                <a:tc>
                  <a:txBody>
                    <a:bodyPr/>
                    <a:lstStyle/>
                    <a:p>
                      <a:pPr algn="ctr"/>
                      <a:r>
                        <a:rPr lang="en-US" sz="1400" dirty="0" smtClean="0"/>
                        <a:t>Buy on Need</a:t>
                      </a:r>
                      <a:endParaRPr lang="en-US" sz="1400" dirty="0"/>
                    </a:p>
                  </a:txBody>
                  <a:tcPr>
                    <a:solidFill>
                      <a:srgbClr val="336699"/>
                    </a:solidFill>
                  </a:tcPr>
                </a:tc>
                <a:tc>
                  <a:txBody>
                    <a:bodyPr/>
                    <a:lstStyle/>
                    <a:p>
                      <a:pPr algn="ctr"/>
                      <a:r>
                        <a:rPr lang="en-US" sz="1400" dirty="0" smtClean="0"/>
                        <a:t>Constellation Buy</a:t>
                      </a:r>
                      <a:endParaRPr lang="en-US" sz="1400" dirty="0"/>
                    </a:p>
                  </a:txBody>
                  <a:tcPr>
                    <a:solidFill>
                      <a:srgbClr val="336699"/>
                    </a:solidFill>
                  </a:tcPr>
                </a:tc>
                <a:tc>
                  <a:txBody>
                    <a:bodyPr/>
                    <a:lstStyle/>
                    <a:p>
                      <a:pPr algn="ctr"/>
                      <a:r>
                        <a:rPr lang="en-US" sz="1400" dirty="0" smtClean="0"/>
                        <a:t>NRO Approach</a:t>
                      </a:r>
                    </a:p>
                  </a:txBody>
                  <a:tcPr>
                    <a:solidFill>
                      <a:srgbClr val="336699"/>
                    </a:solidFill>
                  </a:tcPr>
                </a:tc>
              </a:tr>
              <a:tr h="410574">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0" dirty="0" smtClean="0">
                          <a:latin typeface="+mn-lt"/>
                        </a:rPr>
                        <a:t> Predicted cost/schedule performance  </a:t>
                      </a:r>
                    </a:p>
                  </a:txBody>
                  <a:tcPr>
                    <a:solidFill>
                      <a:schemeClr val="bg2">
                        <a:lumMod val="20000"/>
                        <a:lumOff val="80000"/>
                      </a:schemeClr>
                    </a:solidFill>
                  </a:tcPr>
                </a:tc>
                <a:tc>
                  <a:txBody>
                    <a:bodyPr/>
                    <a:lstStyle/>
                    <a:p>
                      <a:endParaRPr lang="en-US" dirty="0"/>
                    </a:p>
                  </a:txBody>
                  <a:tcPr>
                    <a:gradFill flip="none" rotWithShape="1">
                      <a:gsLst>
                        <a:gs pos="83000">
                          <a:srgbClr val="996600">
                            <a:alpha val="61000"/>
                          </a:srgbClr>
                        </a:gs>
                        <a:gs pos="52000">
                          <a:srgbClr val="336600">
                            <a:alpha val="71000"/>
                          </a:srgbClr>
                        </a:gs>
                      </a:gsLst>
                      <a:lin ang="5400000" scaled="1"/>
                      <a:tileRect/>
                    </a:gradFill>
                  </a:tcPr>
                </a:tc>
                <a:tc>
                  <a:txBody>
                    <a:bodyPr/>
                    <a:lstStyle/>
                    <a:p>
                      <a:endParaRPr lang="en-US" sz="1800" kern="1200" dirty="0">
                        <a:solidFill>
                          <a:schemeClr val="dk1"/>
                        </a:solidFill>
                        <a:latin typeface="+mn-lt"/>
                        <a:ea typeface="+mn-ea"/>
                        <a:cs typeface="+mn-cs"/>
                      </a:endParaRPr>
                    </a:p>
                  </a:txBody>
                  <a:tcPr>
                    <a:solidFill>
                      <a:srgbClr val="006699">
                        <a:alpha val="52000"/>
                      </a:srgbClr>
                    </a:solidFill>
                  </a:tcPr>
                </a:tc>
                <a:tc>
                  <a:txBody>
                    <a:bodyPr/>
                    <a:lstStyle/>
                    <a:p>
                      <a:endParaRPr lang="en-US" dirty="0"/>
                    </a:p>
                  </a:txBody>
                  <a:tcPr>
                    <a:solidFill>
                      <a:srgbClr val="336600">
                        <a:alpha val="72157"/>
                      </a:srgbClr>
                    </a:solidFill>
                  </a:tcPr>
                </a:tc>
              </a:tr>
              <a:tr h="373747">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0" dirty="0" smtClean="0">
                          <a:latin typeface="+mn-lt"/>
                        </a:rPr>
                        <a:t> Delivered capability</a:t>
                      </a:r>
                    </a:p>
                  </a:txBody>
                  <a:tcPr>
                    <a:solidFill>
                      <a:schemeClr val="bg2">
                        <a:lumMod val="20000"/>
                        <a:lumOff val="80000"/>
                      </a:schemeClr>
                    </a:solidFill>
                  </a:tcPr>
                </a:tc>
                <a:tc>
                  <a:txBody>
                    <a:bodyPr/>
                    <a:lstStyle/>
                    <a:p>
                      <a:pPr algn="ctr"/>
                      <a:r>
                        <a:rPr lang="en-US" sz="1200" dirty="0" smtClean="0"/>
                        <a:t>TBD</a:t>
                      </a:r>
                      <a:endParaRPr lang="en-US" sz="1200" dirty="0"/>
                    </a:p>
                  </a:txBody>
                  <a:tcPr anchor="ctr">
                    <a:solidFill>
                      <a:schemeClr val="accent4">
                        <a:lumMod val="10000"/>
                        <a:lumOff val="90000"/>
                      </a:schemeClr>
                    </a:solidFill>
                  </a:tcPr>
                </a:tc>
                <a:tc>
                  <a:txBody>
                    <a:bodyPr/>
                    <a:lstStyle/>
                    <a:p>
                      <a:pPr algn="ctr"/>
                      <a:r>
                        <a:rPr lang="en-US" sz="1200" dirty="0" smtClean="0"/>
                        <a:t>TBD</a:t>
                      </a:r>
                      <a:endParaRPr lang="en-US" sz="1200" dirty="0"/>
                    </a:p>
                  </a:txBody>
                  <a:tcPr anchor="ctr">
                    <a:solidFill>
                      <a:schemeClr val="accent4">
                        <a:lumMod val="10000"/>
                        <a:lumOff val="90000"/>
                      </a:schemeClr>
                    </a:solidFill>
                  </a:tcPr>
                </a:tc>
                <a:tc>
                  <a:txBody>
                    <a:bodyPr/>
                    <a:lstStyle/>
                    <a:p>
                      <a:pPr algn="ctr"/>
                      <a:r>
                        <a:rPr lang="en-US" sz="1200" dirty="0" smtClean="0"/>
                        <a:t>TBD</a:t>
                      </a:r>
                      <a:endParaRPr lang="en-US" sz="1200" dirty="0"/>
                    </a:p>
                  </a:txBody>
                  <a:tcPr anchor="ctr">
                    <a:solidFill>
                      <a:schemeClr val="accent4">
                        <a:lumMod val="10000"/>
                        <a:lumOff val="90000"/>
                      </a:schemeClr>
                    </a:solidFill>
                  </a:tcPr>
                </a:tc>
              </a:tr>
              <a:tr h="389824">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0" dirty="0" smtClean="0">
                          <a:latin typeface="+mn-lt"/>
                        </a:rPr>
                        <a:t> Ability to address evolving requirements</a:t>
                      </a:r>
                    </a:p>
                  </a:txBody>
                  <a:tcPr>
                    <a:solidFill>
                      <a:schemeClr val="bg2">
                        <a:lumMod val="20000"/>
                        <a:lumOff val="80000"/>
                      </a:schemeClr>
                    </a:solidFill>
                  </a:tcPr>
                </a:tc>
                <a:tc>
                  <a:txBody>
                    <a:bodyPr/>
                    <a:lstStyle/>
                    <a:p>
                      <a:endParaRPr lang="en-US" dirty="0"/>
                    </a:p>
                  </a:txBody>
                  <a:tcPr>
                    <a:solidFill>
                      <a:srgbClr val="996600">
                        <a:alpha val="65000"/>
                      </a:srgbClr>
                    </a:solidFill>
                  </a:tcPr>
                </a:tc>
                <a:tc>
                  <a:txBody>
                    <a:bodyPr/>
                    <a:lstStyle/>
                    <a:p>
                      <a:endParaRPr lang="en-US" dirty="0"/>
                    </a:p>
                  </a:txBody>
                  <a:tcPr>
                    <a:solidFill>
                      <a:srgbClr val="996600">
                        <a:alpha val="65000"/>
                      </a:srgbClr>
                    </a:solidFill>
                  </a:tcPr>
                </a:tc>
                <a:tc>
                  <a:txBody>
                    <a:bodyPr/>
                    <a:lstStyle/>
                    <a:p>
                      <a:endParaRPr lang="en-US" dirty="0"/>
                    </a:p>
                  </a:txBody>
                  <a:tcPr>
                    <a:solidFill>
                      <a:srgbClr val="336600">
                        <a:alpha val="72157"/>
                      </a:srgbClr>
                    </a:solidFill>
                  </a:tcPr>
                </a:tc>
              </a:tr>
              <a:tr h="408473">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0" dirty="0" smtClean="0">
                          <a:latin typeface="+mn-lt"/>
                        </a:rPr>
                        <a:t> Industrial base impact</a:t>
                      </a:r>
                    </a:p>
                  </a:txBody>
                  <a:tcPr>
                    <a:solidFill>
                      <a:schemeClr val="bg2">
                        <a:lumMod val="20000"/>
                        <a:lumOff val="80000"/>
                      </a:schemeClr>
                    </a:solidFill>
                  </a:tcPr>
                </a:tc>
                <a:tc>
                  <a:txBody>
                    <a:bodyPr/>
                    <a:lstStyle/>
                    <a:p>
                      <a:endParaRPr lang="en-US" dirty="0"/>
                    </a:p>
                  </a:txBody>
                  <a:tcPr>
                    <a:solidFill>
                      <a:srgbClr val="996600">
                        <a:alpha val="65000"/>
                      </a:srgbClr>
                    </a:solidFill>
                  </a:tcPr>
                </a:tc>
                <a:tc>
                  <a:txBody>
                    <a:bodyPr/>
                    <a:lstStyle/>
                    <a:p>
                      <a:endParaRPr lang="en-US" sz="1800" kern="1200" dirty="0">
                        <a:solidFill>
                          <a:schemeClr val="dk1"/>
                        </a:solidFill>
                        <a:latin typeface="+mn-lt"/>
                        <a:ea typeface="+mn-ea"/>
                        <a:cs typeface="+mn-cs"/>
                      </a:endParaRPr>
                    </a:p>
                  </a:txBody>
                  <a:tcPr>
                    <a:solidFill>
                      <a:srgbClr val="006699">
                        <a:alpha val="52000"/>
                      </a:srgbClr>
                    </a:solidFill>
                  </a:tcPr>
                </a:tc>
                <a:tc>
                  <a:txBody>
                    <a:bodyPr/>
                    <a:lstStyle/>
                    <a:p>
                      <a:endParaRPr lang="en-US" sz="1800" kern="1200" dirty="0">
                        <a:solidFill>
                          <a:schemeClr val="dk1"/>
                        </a:solidFill>
                        <a:latin typeface="+mn-lt"/>
                        <a:ea typeface="+mn-ea"/>
                        <a:cs typeface="+mn-cs"/>
                      </a:endParaRPr>
                    </a:p>
                  </a:txBody>
                  <a:tcPr>
                    <a:solidFill>
                      <a:srgbClr val="336600">
                        <a:alpha val="72157"/>
                      </a:srgbClr>
                    </a:solidFill>
                  </a:tcPr>
                </a:tc>
              </a:tr>
              <a:tr h="436871">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0" dirty="0" smtClean="0">
                          <a:latin typeface="+mn-lt"/>
                        </a:rPr>
                        <a:t> Budget stability</a:t>
                      </a:r>
                    </a:p>
                  </a:txBody>
                  <a:tcPr>
                    <a:solidFill>
                      <a:schemeClr val="bg2">
                        <a:lumMod val="20000"/>
                        <a:lumOff val="80000"/>
                      </a:schemeClr>
                    </a:solidFill>
                  </a:tcPr>
                </a:tc>
                <a:tc>
                  <a:txBody>
                    <a:bodyPr/>
                    <a:lstStyle/>
                    <a:p>
                      <a:endParaRPr lang="en-US" dirty="0"/>
                    </a:p>
                  </a:txBody>
                  <a:tcPr>
                    <a:solidFill>
                      <a:srgbClr val="996600">
                        <a:alpha val="65000"/>
                      </a:srgbClr>
                    </a:solidFill>
                  </a:tcPr>
                </a:tc>
                <a:tc>
                  <a:txBody>
                    <a:bodyPr/>
                    <a:lstStyle/>
                    <a:p>
                      <a:endParaRPr lang="en-US" dirty="0"/>
                    </a:p>
                  </a:txBody>
                  <a:tcPr>
                    <a:solidFill>
                      <a:srgbClr val="996600">
                        <a:alpha val="65000"/>
                      </a:srgbClr>
                    </a:solidFill>
                  </a:tcPr>
                </a:tc>
                <a:tc>
                  <a:txBody>
                    <a:bodyPr/>
                    <a:lstStyle/>
                    <a:p>
                      <a:endParaRPr lang="en-US" dirty="0"/>
                    </a:p>
                  </a:txBody>
                  <a:tcPr>
                    <a:solidFill>
                      <a:srgbClr val="336600">
                        <a:alpha val="72157"/>
                      </a:srgbClr>
                    </a:solidFill>
                  </a:tcPr>
                </a:tc>
              </a:tr>
              <a:tr h="369661">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0" dirty="0" smtClean="0">
                          <a:latin typeface="+mn-lt"/>
                        </a:rPr>
                        <a:t> Functional availability</a:t>
                      </a:r>
                    </a:p>
                  </a:txBody>
                  <a:tcPr>
                    <a:solidFill>
                      <a:schemeClr val="bg2">
                        <a:lumMod val="20000"/>
                        <a:lumOff val="80000"/>
                      </a:schemeClr>
                    </a:solidFill>
                  </a:tcPr>
                </a:tc>
                <a:tc>
                  <a:txBody>
                    <a:bodyPr/>
                    <a:lstStyle/>
                    <a:p>
                      <a:pPr algn="ctr"/>
                      <a:r>
                        <a:rPr lang="en-US" sz="1200" dirty="0" smtClean="0"/>
                        <a:t>TBD</a:t>
                      </a:r>
                      <a:endParaRPr lang="en-US" sz="1200" dirty="0"/>
                    </a:p>
                  </a:txBody>
                  <a:tcPr anchor="ctr">
                    <a:solidFill>
                      <a:schemeClr val="accent4">
                        <a:lumMod val="10000"/>
                        <a:lumOff val="90000"/>
                      </a:schemeClr>
                    </a:solidFill>
                  </a:tcPr>
                </a:tc>
                <a:tc>
                  <a:txBody>
                    <a:bodyPr/>
                    <a:lstStyle/>
                    <a:p>
                      <a:pPr algn="ctr"/>
                      <a:r>
                        <a:rPr lang="en-US" sz="1200" dirty="0" smtClean="0"/>
                        <a:t>TBD</a:t>
                      </a:r>
                      <a:endParaRPr lang="en-US" sz="1200" dirty="0"/>
                    </a:p>
                  </a:txBody>
                  <a:tcPr anchor="ctr">
                    <a:solidFill>
                      <a:schemeClr val="accent4">
                        <a:lumMod val="10000"/>
                        <a:lumOff val="90000"/>
                      </a:schemeClr>
                    </a:solidFill>
                  </a:tcPr>
                </a:tc>
                <a:tc>
                  <a:txBody>
                    <a:bodyPr/>
                    <a:lstStyle/>
                    <a:p>
                      <a:pPr algn="ctr"/>
                      <a:r>
                        <a:rPr lang="en-US" sz="1200" dirty="0" smtClean="0"/>
                        <a:t>TBD</a:t>
                      </a:r>
                      <a:endParaRPr lang="en-US" sz="1200" dirty="0"/>
                    </a:p>
                  </a:txBody>
                  <a:tcPr anchor="ctr">
                    <a:solidFill>
                      <a:schemeClr val="accent4">
                        <a:lumMod val="10000"/>
                        <a:lumOff val="90000"/>
                      </a:schemeClr>
                    </a:solidFill>
                  </a:tcPr>
                </a:tc>
              </a:tr>
              <a:tr h="389824">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0" dirty="0" smtClean="0">
                          <a:latin typeface="+mn-lt"/>
                        </a:rPr>
                        <a:t> Magnitude</a:t>
                      </a:r>
                      <a:r>
                        <a:rPr lang="en-US" sz="1600" kern="0" baseline="0" dirty="0" smtClean="0">
                          <a:latin typeface="+mn-lt"/>
                        </a:rPr>
                        <a:t> of uncertainty/risk  </a:t>
                      </a:r>
                      <a:endParaRPr lang="en-US" sz="1600" kern="0" dirty="0" smtClean="0">
                        <a:latin typeface="+mn-lt"/>
                      </a:endParaRPr>
                    </a:p>
                  </a:txBody>
                  <a:tcPr>
                    <a:solidFill>
                      <a:schemeClr val="bg2">
                        <a:lumMod val="20000"/>
                        <a:lumOff val="80000"/>
                      </a:schemeClr>
                    </a:solidFill>
                  </a:tcPr>
                </a:tc>
                <a:tc>
                  <a:txBody>
                    <a:bodyPr/>
                    <a:lstStyle/>
                    <a:p>
                      <a:endParaRPr lang="en-US" dirty="0"/>
                    </a:p>
                  </a:txBody>
                  <a:tcPr>
                    <a:solidFill>
                      <a:srgbClr val="996600">
                        <a:alpha val="65000"/>
                      </a:srgbClr>
                    </a:solidFill>
                  </a:tcPr>
                </a:tc>
                <a:tc>
                  <a:txBody>
                    <a:bodyPr/>
                    <a:lstStyle/>
                    <a:p>
                      <a:endParaRPr lang="en-US" sz="1800" kern="1200" dirty="0">
                        <a:solidFill>
                          <a:schemeClr val="dk1"/>
                        </a:solidFill>
                        <a:latin typeface="+mn-lt"/>
                        <a:ea typeface="+mn-ea"/>
                        <a:cs typeface="+mn-cs"/>
                      </a:endParaRPr>
                    </a:p>
                  </a:txBody>
                  <a:tcPr>
                    <a:solidFill>
                      <a:srgbClr val="006699">
                        <a:alpha val="52000"/>
                      </a:srgbClr>
                    </a:solidFill>
                  </a:tcPr>
                </a:tc>
                <a:tc>
                  <a:txBody>
                    <a:bodyPr/>
                    <a:lstStyle/>
                    <a:p>
                      <a:endParaRPr lang="en-US" dirty="0"/>
                    </a:p>
                  </a:txBody>
                  <a:tcPr>
                    <a:solidFill>
                      <a:srgbClr val="336600">
                        <a:alpha val="72157"/>
                      </a:srgbClr>
                    </a:solidFill>
                  </a:tcPr>
                </a:tc>
              </a:tr>
            </a:tbl>
          </a:graphicData>
        </a:graphic>
      </p:graphicFrame>
      <p:sp>
        <p:nvSpPr>
          <p:cNvPr id="10" name="TextBox 9"/>
          <p:cNvSpPr txBox="1"/>
          <p:nvPr/>
        </p:nvSpPr>
        <p:spPr>
          <a:xfrm>
            <a:off x="5110720" y="1333324"/>
            <a:ext cx="2774730" cy="369332"/>
          </a:xfrm>
          <a:prstGeom prst="rect">
            <a:avLst/>
          </a:prstGeom>
          <a:noFill/>
        </p:spPr>
        <p:txBody>
          <a:bodyPr wrap="square" rtlCol="0">
            <a:spAutoFit/>
          </a:bodyPr>
          <a:lstStyle/>
          <a:p>
            <a:pPr algn="ctr"/>
            <a:r>
              <a:rPr lang="en-US" dirty="0" smtClean="0"/>
              <a:t>Relative Ranking/Score</a:t>
            </a:r>
          </a:p>
        </p:txBody>
      </p:sp>
      <p:graphicFrame>
        <p:nvGraphicFramePr>
          <p:cNvPr id="8" name="Table 7"/>
          <p:cNvGraphicFramePr>
            <a:graphicFrameLocks noGrp="1"/>
          </p:cNvGraphicFramePr>
          <p:nvPr/>
        </p:nvGraphicFramePr>
        <p:xfrm>
          <a:off x="1040537" y="5662096"/>
          <a:ext cx="1828800" cy="917123"/>
        </p:xfrm>
        <a:graphic>
          <a:graphicData uri="http://schemas.openxmlformats.org/drawingml/2006/table">
            <a:tbl>
              <a:tblPr firstRow="1" bandRow="1">
                <a:tableStyleId>{5C22544A-7EE6-4342-B048-85BDC9FD1C3A}</a:tableStyleId>
              </a:tblPr>
              <a:tblGrid>
                <a:gridCol w="804042"/>
                <a:gridCol w="1024758"/>
              </a:tblGrid>
              <a:tr h="319878">
                <a:tc>
                  <a:txBody>
                    <a:bodyPr/>
                    <a:lstStyle/>
                    <a:p>
                      <a:r>
                        <a:rPr lang="en-US" sz="1000" b="0" dirty="0" smtClean="0">
                          <a:solidFill>
                            <a:schemeClr val="tx1">
                              <a:lumMod val="50000"/>
                            </a:schemeClr>
                          </a:solidFill>
                        </a:rPr>
                        <a:t>1 (highest)</a:t>
                      </a:r>
                      <a:endParaRPr lang="en-US" sz="1000" b="0" dirty="0">
                        <a:solidFill>
                          <a:schemeClr val="tx1">
                            <a:lumMod val="50000"/>
                          </a:schemeClr>
                        </a:solidFill>
                      </a:endParaRPr>
                    </a:p>
                  </a:txBody>
                  <a:tcPr>
                    <a:solidFill>
                      <a:schemeClr val="bg1"/>
                    </a:solidFill>
                  </a:tcPr>
                </a:tc>
                <a:tc>
                  <a:txBody>
                    <a:bodyPr/>
                    <a:lstStyle/>
                    <a:p>
                      <a:endParaRPr lang="en-US" sz="1000" dirty="0"/>
                    </a:p>
                  </a:txBody>
                  <a:tcPr>
                    <a:solidFill>
                      <a:srgbClr val="336600">
                        <a:alpha val="72157"/>
                      </a:srgbClr>
                    </a:solidFill>
                  </a:tcPr>
                </a:tc>
              </a:tr>
              <a:tr h="312726">
                <a:tc>
                  <a:txBody>
                    <a:bodyPr/>
                    <a:lstStyle/>
                    <a:p>
                      <a:r>
                        <a:rPr lang="en-US" sz="1000" b="0" dirty="0" smtClean="0">
                          <a:solidFill>
                            <a:schemeClr val="tx1">
                              <a:lumMod val="50000"/>
                            </a:schemeClr>
                          </a:solidFill>
                        </a:rPr>
                        <a:t>2 (middle)</a:t>
                      </a:r>
                      <a:endParaRPr lang="en-US" sz="1000" b="0" dirty="0">
                        <a:solidFill>
                          <a:schemeClr val="tx1">
                            <a:lumMod val="50000"/>
                          </a:schemeClr>
                        </a:solidFill>
                      </a:endParaRPr>
                    </a:p>
                  </a:txBody>
                  <a:tcPr>
                    <a:solidFill>
                      <a:schemeClr val="bg1"/>
                    </a:solidFill>
                  </a:tcPr>
                </a:tc>
                <a:tc>
                  <a:txBody>
                    <a:bodyPr/>
                    <a:lstStyle/>
                    <a:p>
                      <a:endParaRPr lang="en-US" sz="1000" dirty="0"/>
                    </a:p>
                  </a:txBody>
                  <a:tcPr>
                    <a:solidFill>
                      <a:srgbClr val="996600">
                        <a:alpha val="65098"/>
                      </a:srgbClr>
                    </a:solidFill>
                  </a:tcPr>
                </a:tc>
              </a:tr>
              <a:tr h="284519">
                <a:tc>
                  <a:txBody>
                    <a:bodyPr/>
                    <a:lstStyle/>
                    <a:p>
                      <a:r>
                        <a:rPr lang="en-US" sz="1000" b="0" dirty="0" smtClean="0">
                          <a:solidFill>
                            <a:schemeClr val="tx1">
                              <a:lumMod val="50000"/>
                            </a:schemeClr>
                          </a:solidFill>
                        </a:rPr>
                        <a:t>3 (lowest)</a:t>
                      </a:r>
                      <a:endParaRPr lang="en-US" sz="1000" b="0" dirty="0">
                        <a:solidFill>
                          <a:schemeClr val="tx1">
                            <a:lumMod val="50000"/>
                          </a:schemeClr>
                        </a:solidFill>
                      </a:endParaRPr>
                    </a:p>
                  </a:txBody>
                  <a:tcPr>
                    <a:solidFill>
                      <a:schemeClr val="bg1"/>
                    </a:solidFill>
                  </a:tcPr>
                </a:tc>
                <a:tc>
                  <a:txBody>
                    <a:bodyPr/>
                    <a:lstStyle/>
                    <a:p>
                      <a:endParaRPr lang="en-US" sz="1000" dirty="0"/>
                    </a:p>
                  </a:txBody>
                  <a:tcPr>
                    <a:solidFill>
                      <a:srgbClr val="006699">
                        <a:alpha val="52000"/>
                      </a:srgbClr>
                    </a:solidFill>
                  </a:tcPr>
                </a:tc>
              </a:tr>
            </a:tbl>
          </a:graphicData>
        </a:graphic>
      </p:graphicFrame>
      <p:sp>
        <p:nvSpPr>
          <p:cNvPr id="9" name="TextBox 8"/>
          <p:cNvSpPr txBox="1"/>
          <p:nvPr/>
        </p:nvSpPr>
        <p:spPr>
          <a:xfrm>
            <a:off x="819557" y="5400557"/>
            <a:ext cx="2269336" cy="276999"/>
          </a:xfrm>
          <a:prstGeom prst="rect">
            <a:avLst/>
          </a:prstGeom>
          <a:noFill/>
        </p:spPr>
        <p:txBody>
          <a:bodyPr wrap="square" rtlCol="0">
            <a:spAutoFit/>
          </a:bodyPr>
          <a:lstStyle/>
          <a:p>
            <a:pPr algn="ctr"/>
            <a:r>
              <a:rPr lang="en-US" sz="1200" b="1" dirty="0" smtClean="0">
                <a:solidFill>
                  <a:schemeClr val="tx1">
                    <a:lumMod val="75000"/>
                  </a:schemeClr>
                </a:solidFill>
              </a:rPr>
              <a:t>Ranking/Score Legend</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NRO Branded Template-WHITE_5-29">
  <a:themeElements>
    <a:clrScheme name="NRO Branded Template-WHITE_5-29 11">
      <a:dk1>
        <a:srgbClr val="003D71"/>
      </a:dk1>
      <a:lt1>
        <a:srgbClr val="FFFFFF"/>
      </a:lt1>
      <a:dk2>
        <a:srgbClr val="003D71"/>
      </a:dk2>
      <a:lt2>
        <a:srgbClr val="627889"/>
      </a:lt2>
      <a:accent1>
        <a:srgbClr val="E7B222"/>
      </a:accent1>
      <a:accent2>
        <a:srgbClr val="1377AD"/>
      </a:accent2>
      <a:accent3>
        <a:srgbClr val="FFFFFF"/>
      </a:accent3>
      <a:accent4>
        <a:srgbClr val="00335F"/>
      </a:accent4>
      <a:accent5>
        <a:srgbClr val="F1D5AB"/>
      </a:accent5>
      <a:accent6>
        <a:srgbClr val="106B9C"/>
      </a:accent6>
      <a:hlink>
        <a:srgbClr val="CDE6F3"/>
      </a:hlink>
      <a:folHlink>
        <a:srgbClr val="F1E9CF"/>
      </a:folHlink>
    </a:clrScheme>
    <a:fontScheme name="NRO Branded Template-WHITE_5-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O Branded Template-WHITE_5-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RO Branded Template-WHITE_5-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RO Branded Template-WHITE_5-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RO Branded Template-WHITE_5-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RO Branded Template-WHITE_5-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RO Branded Template-WHITE_5-29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RO Branded Template-WHITE_5-29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RO Branded Template-WHITE_5-29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RO Branded Template-WHITE_5-29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RO Branded Template-WHITE_5-29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RO Branded Template-WHITE_5-29 11">
        <a:dk1>
          <a:srgbClr val="003D71"/>
        </a:dk1>
        <a:lt1>
          <a:srgbClr val="FFFFFF"/>
        </a:lt1>
        <a:dk2>
          <a:srgbClr val="003D71"/>
        </a:dk2>
        <a:lt2>
          <a:srgbClr val="627889"/>
        </a:lt2>
        <a:accent1>
          <a:srgbClr val="E7B222"/>
        </a:accent1>
        <a:accent2>
          <a:srgbClr val="1377AD"/>
        </a:accent2>
        <a:accent3>
          <a:srgbClr val="FFFFFF"/>
        </a:accent3>
        <a:accent4>
          <a:srgbClr val="00335F"/>
        </a:accent4>
        <a:accent5>
          <a:srgbClr val="F1D5AB"/>
        </a:accent5>
        <a:accent6>
          <a:srgbClr val="106B9C"/>
        </a:accent6>
        <a:hlink>
          <a:srgbClr val="CDE6F3"/>
        </a:hlink>
        <a:folHlink>
          <a:srgbClr val="F1E9C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Master">
  <a:themeElements>
    <a:clrScheme name="">
      <a:dk1>
        <a:srgbClr val="003D71"/>
      </a:dk1>
      <a:lt1>
        <a:srgbClr val="FFFFFF"/>
      </a:lt1>
      <a:dk2>
        <a:srgbClr val="003D71"/>
      </a:dk2>
      <a:lt2>
        <a:srgbClr val="627889"/>
      </a:lt2>
      <a:accent1>
        <a:srgbClr val="E7B222"/>
      </a:accent1>
      <a:accent2>
        <a:srgbClr val="1377AD"/>
      </a:accent2>
      <a:accent3>
        <a:srgbClr val="FFFFFF"/>
      </a:accent3>
      <a:accent4>
        <a:srgbClr val="00335F"/>
      </a:accent4>
      <a:accent5>
        <a:srgbClr val="F1D5AB"/>
      </a:accent5>
      <a:accent6>
        <a:srgbClr val="106B9C"/>
      </a:accent6>
      <a:hlink>
        <a:srgbClr val="CDE6F3"/>
      </a:hlink>
      <a:folHlink>
        <a:srgbClr val="F1E9CF"/>
      </a:folHlink>
    </a:clrScheme>
    <a:fontScheme name="Closing 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sing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Master 13">
        <a:dk1>
          <a:srgbClr val="001D3A"/>
        </a:dk1>
        <a:lt1>
          <a:srgbClr val="FBE99B"/>
        </a:lt1>
        <a:dk2>
          <a:srgbClr val="000000"/>
        </a:dk2>
        <a:lt2>
          <a:srgbClr val="FBE99B"/>
        </a:lt2>
        <a:accent1>
          <a:srgbClr val="C1E4F1"/>
        </a:accent1>
        <a:accent2>
          <a:srgbClr val="FA6850"/>
        </a:accent2>
        <a:accent3>
          <a:srgbClr val="AAAAAA"/>
        </a:accent3>
        <a:accent4>
          <a:srgbClr val="D6C784"/>
        </a:accent4>
        <a:accent5>
          <a:srgbClr val="DDEFF7"/>
        </a:accent5>
        <a:accent6>
          <a:srgbClr val="E35E48"/>
        </a:accent6>
        <a:hlink>
          <a:srgbClr val="15DD61"/>
        </a:hlink>
        <a:folHlink>
          <a:srgbClr val="7E87DC"/>
        </a:folHlink>
      </a:clrScheme>
      <a:clrMap bg1="dk2" tx1="lt1" bg2="dk1" tx2="lt2" accent1="accent1" accent2="accent2" accent3="accent3" accent4="accent4" accent5="accent5" accent6="accent6" hlink="hlink" folHlink="folHlink"/>
    </a:extraClrScheme>
    <a:extraClrScheme>
      <a:clrScheme name="Closing Slide Master 14">
        <a:dk1>
          <a:srgbClr val="001D3A"/>
        </a:dk1>
        <a:lt1>
          <a:srgbClr val="F4F2EC"/>
        </a:lt1>
        <a:dk2>
          <a:srgbClr val="000000"/>
        </a:dk2>
        <a:lt2>
          <a:srgbClr val="F4F2EC"/>
        </a:lt2>
        <a:accent1>
          <a:srgbClr val="C1E4F1"/>
        </a:accent1>
        <a:accent2>
          <a:srgbClr val="FA6850"/>
        </a:accent2>
        <a:accent3>
          <a:srgbClr val="AAAAAA"/>
        </a:accent3>
        <a:accent4>
          <a:srgbClr val="D0CFC9"/>
        </a:accent4>
        <a:accent5>
          <a:srgbClr val="DDEFF7"/>
        </a:accent5>
        <a:accent6>
          <a:srgbClr val="E35E48"/>
        </a:accent6>
        <a:hlink>
          <a:srgbClr val="15DD61"/>
        </a:hlink>
        <a:folHlink>
          <a:srgbClr val="7E87DC"/>
        </a:folHlink>
      </a:clrScheme>
      <a:clrMap bg1="dk2" tx1="lt1" bg2="dk1" tx2="lt2" accent1="accent1" accent2="accent2" accent3="accent3" accent4="accent4" accent5="accent5" accent6="accent6" hlink="hlink" folHlink="folHlink"/>
    </a:extraClrScheme>
    <a:extraClrScheme>
      <a:clrScheme name="Closing Slide Master 15">
        <a:dk1>
          <a:srgbClr val="001D3A"/>
        </a:dk1>
        <a:lt1>
          <a:srgbClr val="F5F1E3"/>
        </a:lt1>
        <a:dk2>
          <a:srgbClr val="000000"/>
        </a:dk2>
        <a:lt2>
          <a:srgbClr val="F5F1E3"/>
        </a:lt2>
        <a:accent1>
          <a:srgbClr val="C1E4F1"/>
        </a:accent1>
        <a:accent2>
          <a:srgbClr val="FA6850"/>
        </a:accent2>
        <a:accent3>
          <a:srgbClr val="AAAAAA"/>
        </a:accent3>
        <a:accent4>
          <a:srgbClr val="D1CEC2"/>
        </a:accent4>
        <a:accent5>
          <a:srgbClr val="DDEFF7"/>
        </a:accent5>
        <a:accent6>
          <a:srgbClr val="E35E48"/>
        </a:accent6>
        <a:hlink>
          <a:srgbClr val="15DD61"/>
        </a:hlink>
        <a:folHlink>
          <a:srgbClr val="7E87DC"/>
        </a:folHlink>
      </a:clrScheme>
      <a:clrMap bg1="dk2" tx1="lt1" bg2="dk1" tx2="lt2" accent1="accent1" accent2="accent2" accent3="accent3" accent4="accent4" accent5="accent5" accent6="accent6" hlink="hlink" folHlink="folHlink"/>
    </a:extraClrScheme>
    <a:extraClrScheme>
      <a:clrScheme name="Closing Slide Master 16">
        <a:dk1>
          <a:srgbClr val="1F4D85"/>
        </a:dk1>
        <a:lt1>
          <a:srgbClr val="FFFFFF"/>
        </a:lt1>
        <a:dk2>
          <a:srgbClr val="1F4D85"/>
        </a:dk2>
        <a:lt2>
          <a:srgbClr val="4E6C8C"/>
        </a:lt2>
        <a:accent1>
          <a:srgbClr val="E2BF78"/>
        </a:accent1>
        <a:accent2>
          <a:srgbClr val="2F76CB"/>
        </a:accent2>
        <a:accent3>
          <a:srgbClr val="FFFFFF"/>
        </a:accent3>
        <a:accent4>
          <a:srgbClr val="194071"/>
        </a:accent4>
        <a:accent5>
          <a:srgbClr val="EEDCBE"/>
        </a:accent5>
        <a:accent6>
          <a:srgbClr val="2A6AB8"/>
        </a:accent6>
        <a:hlink>
          <a:srgbClr val="55BF69"/>
        </a:hlink>
        <a:folHlink>
          <a:srgbClr val="9495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1984</Words>
  <Application>Microsoft Office PowerPoint</Application>
  <PresentationFormat>On-screen Show (4:3)</PresentationFormat>
  <Paragraphs>212</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NRO Branded Template-WHITE_5-29</vt:lpstr>
      <vt:lpstr>Closing Slide Master</vt:lpstr>
      <vt:lpstr>GEOINT</vt:lpstr>
      <vt:lpstr>Slide 2</vt:lpstr>
      <vt:lpstr>50th Anniversary Gala – Udvar Hazy </vt:lpstr>
      <vt:lpstr>GAMBIT</vt:lpstr>
      <vt:lpstr>HEXAGON</vt:lpstr>
      <vt:lpstr> 2012 Launch Campaign – Stay Focused</vt:lpstr>
      <vt:lpstr>Assessing Acquisition Strategies</vt:lpstr>
      <vt:lpstr>Slide 8</vt:lpstr>
      <vt:lpstr>Assessing Acquisition Strategies</vt:lpstr>
      <vt:lpstr>Joint Collaboration Cells</vt:lpstr>
      <vt:lpstr>Fusion Analysis &amp; Development Effort (FADE)</vt:lpstr>
      <vt:lpstr>Advanced Multi-Intelligence Integration Tool</vt:lpstr>
      <vt:lpstr>NRO Mission Architecture</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2011-10-31T16:16:02Z</dcterms:created>
  <dcterms:modified xsi:type="dcterms:W3CDTF">2011-10-31T19:14:39Z</dcterms:modified>
</cp:coreProperties>
</file>